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Nunito"/>
      <p:regular r:id="rId24"/>
      <p:bold r:id="rId25"/>
      <p:italic r:id="rId26"/>
      <p:boldItalic r:id="rId27"/>
    </p:embeddedFont>
    <p:embeddedFont>
      <p:font typeface="PT Sans Narrow"/>
      <p:regular r:id="rId28"/>
      <p:bold r:id="rId29"/>
    </p:embeddedFont>
    <p:embeddedFont>
      <p:font typeface="Libre Baskerville"/>
      <p:regular r:id="rId30"/>
      <p:bold r:id="rId31"/>
      <p:italic r:id="rId32"/>
    </p:embeddedFont>
    <p:embeddedFont>
      <p:font typeface="Alegreya"/>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Nunito-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PTSansNarrow-regular.fntdata"/><Relationship Id="rId27" Type="http://schemas.openxmlformats.org/officeDocument/2006/relationships/font" Target="fonts/Nuni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TSansNarrow-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ibreBaskerville-bold.fntdata"/><Relationship Id="rId30" Type="http://schemas.openxmlformats.org/officeDocument/2006/relationships/font" Target="fonts/LibreBaskerville-regular.fntdata"/><Relationship Id="rId11" Type="http://schemas.openxmlformats.org/officeDocument/2006/relationships/slide" Target="slides/slide7.xml"/><Relationship Id="rId33" Type="http://schemas.openxmlformats.org/officeDocument/2006/relationships/font" Target="fonts/Alegreya-regular.fntdata"/><Relationship Id="rId10" Type="http://schemas.openxmlformats.org/officeDocument/2006/relationships/slide" Target="slides/slide6.xml"/><Relationship Id="rId32" Type="http://schemas.openxmlformats.org/officeDocument/2006/relationships/font" Target="fonts/LibreBaskerville-italic.fntdata"/><Relationship Id="rId13" Type="http://schemas.openxmlformats.org/officeDocument/2006/relationships/slide" Target="slides/slide9.xml"/><Relationship Id="rId35" Type="http://schemas.openxmlformats.org/officeDocument/2006/relationships/font" Target="fonts/Alegreya-italic.fntdata"/><Relationship Id="rId12" Type="http://schemas.openxmlformats.org/officeDocument/2006/relationships/slide" Target="slides/slide8.xml"/><Relationship Id="rId34" Type="http://schemas.openxmlformats.org/officeDocument/2006/relationships/font" Target="fonts/Alegreya-bold.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Alegreya-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rdue.mywconline.co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Subtitle format: Date | Name of Facilitator / Faculty Member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7cc9500e4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7cc9500e4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you’re first getting started at the writing lab, you’re probably going to want to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7cc9500e40_5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7cc9500e40_5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7cc9500e40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7cc9500e40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so many tutors, it can be hard to know who to choose. The good news is, whether you’re writing a dissertation or an essay for first-year composition, all our tutors are trained to be able to work on all types of documents. However, different tutors may have different tutoring styles. It’s worth trying out different tutors to see what styles work best for you.</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7ccf76fa35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7ccf76fa35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best utilize every minute of your session, you don’t want to miss part of it because you arrived late, or you had technical issues, or you spent session time printing work. Come early, have your Purdue ID.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also schedule sessions in advance if you know you will need help with an upcoming project. It’s also useful to schedule with substantial time before the deadline. If you schedule a session two hours before the deadline, you won’t have time to revise the document according to the tutor feedback.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7cc9500e40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7cc9500e40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tutoring session is meant to be part of a process of improving your writing skills over time. It’s good to have realistic expectations about how much can be addressed in a 30 or 60 minute appointment. As tutors, we’re trained to address higher order concerns, like structure and content, first. Once those are done, we can focus on lower order concerns like grammar and spelling.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7cc9500e40_5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7cc9500e40_5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7cc9500e4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7cc9500e4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Building error logs are a great way to track your writing weaknesses and understand the areas that require the most work.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7cc9500e4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7cc9500e4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7cc9500e4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7cc9500e4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Follow-up appointments are useful for you and rewarding for the tutor. We like seeing documents and writing skills grow over time, and it’s a great way to keep up your learning.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4fa4821b67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4fa4821b67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cc9500e40_5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cc9500e40_5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Welcome to the Writing Lab workshop on how to optimize the services we offer.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Today, we are going to walk you through the services the writing lab offers, talk about how to best use your session, and finally discuss how you can keep developing your writing skills after the session ends.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will also include time at the end to address any specific questions you have. So let’s jump right in!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7cc9500e40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cc9500e40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at the writing center, we offer three ways to get tutored: Face to face sessions, online tutoring, and e-tutoring.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face to face tutoring, you will be meeting with one of our tutors at one of our physical locations (Heavilon Hall or one of our </a:t>
            </a:r>
            <a:r>
              <a:rPr lang="en"/>
              <a:t>satellite</a:t>
            </a:r>
            <a:r>
              <a:rPr lang="en"/>
              <a:t> locations)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online tutoring, you’ll be working with a tutor in real time via chat.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e-tutoring, you can submit your word document using the scheduling software, and then have a tutor give you feedback. Just to clarify, this does not mean the tutor edits.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7cfe1c1d1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cfe1c1d1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Besides the logistical tips we already gave you, one of the best ways to make use of your face-to-face tutoring is to communicate with your tutor. Let them know your priorities so you can set a good agenda for the session. Share what has worked for you in the past, so the tutor doesn’t waste time on strategies that may not work for you. Be honest about whether you’re understanding.</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7cfe1c1d1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cfe1c1d1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Online tutoring involves uploading a document that you and the tutor will discuss at the scheduled time via the chat platform in WCO. This is a great option for students who take classes online and live far from school, or students who are uncomfortable coming into the physical lab for whatever reason. But there are limitations: typing is not as fast as talking. And communication without body language can be limiting.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7cfe1c1d1c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7cfe1c1d1c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E-tutoring does not involve live chat. You will upload the document, and then at the scheduled time, the tutor will take the session time to give feedback on your document and upload their feedback for you.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you will not be able to speak with the tutor, be sure to provide detailed information on your concerns about the document.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Like normal tutoring, you can schedule sessions ahead of time. In this case, you would just upload the document at any time before the session is scheduled to start. That means you can schedule a session for a document you know you need help on, then work on it until the session time.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7cc9500e40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7cc9500e40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Navigate to </a:t>
            </a:r>
            <a:r>
              <a:rPr lang="en" u="sng">
                <a:solidFill>
                  <a:schemeClr val="hlink"/>
                </a:solidFill>
                <a:hlinkClick r:id="rId2"/>
              </a:rPr>
              <a:t>https://purdue.mywconline.com/</a:t>
            </a:r>
            <a:r>
              <a:rPr lang="en"/>
              <a:t> and login. You will be brought to a schedule page. There’s a drop down menu where you can select the different schedules. There’s face-to-face, evening hours, group programs, like conversation group, the HIKS location, and virtual tutoring, which consists of both Online and E-Tutoring.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7cc9500e40_5_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7cc9500e40_5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you’ve selected the appropriate schedule, you can make an appointment with the tutor of your choice.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7cc9500e40_5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7cc9500e40_5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making the appointment, you can enter your preferred name and answer questions about your concerns. Be sure to fill in as many details as possible. As a tutor, I look at this before going into a session to get an idea of where to start. You can also upload documents here, but most of the time tutors will not have time to fully read the document before the session.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6553032" y="4217852"/>
            <a:ext cx="2389068" cy="925737"/>
            <a:chOff x="6917201" y="0"/>
            <a:chExt cx="2227777" cy="863400"/>
          </a:xfrm>
        </p:grpSpPr>
        <p:sp>
          <p:nvSpPr>
            <p:cNvPr id="19" name="Google Shape;19;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 name="Google Shape;22;p2"/>
          <p:cNvSpPr txBox="1"/>
          <p:nvPr>
            <p:ph type="ctrTitle"/>
          </p:nvPr>
        </p:nvSpPr>
        <p:spPr>
          <a:xfrm>
            <a:off x="1858703" y="1550708"/>
            <a:ext cx="5361300" cy="1448100"/>
          </a:xfrm>
          <a:prstGeom prst="rect">
            <a:avLst/>
          </a:prstGeom>
          <a:effectLst>
            <a:outerShdw rotWithShape="0" algn="bl" dir="1920000" dist="38100">
              <a:srgbClr val="000000"/>
            </a:outerShdw>
          </a:effectLst>
        </p:spPr>
        <p:txBody>
          <a:bodyPr anchorCtr="0" anchor="ctr" bIns="91425" lIns="91425" spcFirstLastPara="1" rIns="91425" wrap="square" tIns="91425">
            <a:noAutofit/>
          </a:bodyPr>
          <a:lstStyle>
            <a:lvl1pPr lvl="0" algn="ctr">
              <a:spcBef>
                <a:spcPts val="0"/>
              </a:spcBef>
              <a:spcAft>
                <a:spcPts val="0"/>
              </a:spcAft>
              <a:buClr>
                <a:schemeClr val="accent3"/>
              </a:buClr>
              <a:buSzPts val="3800"/>
              <a:buFont typeface="PT Sans Narrow"/>
              <a:buNone/>
              <a:defRPr b="1" sz="3800">
                <a:solidFill>
                  <a:schemeClr val="accent3"/>
                </a:solidFill>
                <a:latin typeface="PT Sans Narrow"/>
                <a:ea typeface="PT Sans Narrow"/>
                <a:cs typeface="PT Sans Narrow"/>
                <a:sym typeface="PT Sans Narrow"/>
              </a:defRPr>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23" name="Google Shape;23;p2"/>
          <p:cNvSpPr txBox="1"/>
          <p:nvPr>
            <p:ph idx="1" type="subTitle"/>
          </p:nvPr>
        </p:nvSpPr>
        <p:spPr>
          <a:xfrm>
            <a:off x="1858700" y="2732883"/>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Font typeface="Alegreya"/>
              <a:buNone/>
              <a:defRPr sz="1600">
                <a:solidFill>
                  <a:schemeClr val="lt1"/>
                </a:solidFill>
                <a:latin typeface="Alegreya"/>
                <a:ea typeface="Alegreya"/>
                <a:cs typeface="Alegreya"/>
                <a:sym typeface="Alegreya"/>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24" name="Google Shape;24;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5" name="Google Shape;25;p2"/>
          <p:cNvPicPr preferRelativeResize="0"/>
          <p:nvPr/>
        </p:nvPicPr>
        <p:blipFill rotWithShape="1">
          <a:blip r:embed="rId2">
            <a:alphaModFix/>
          </a:blip>
          <a:srcRect b="0" l="0" r="80806" t="0"/>
          <a:stretch/>
        </p:blipFill>
        <p:spPr>
          <a:xfrm>
            <a:off x="56460" y="206250"/>
            <a:ext cx="1392999" cy="5143500"/>
          </a:xfrm>
          <a:prstGeom prst="rect">
            <a:avLst/>
          </a:prstGeom>
          <a:noFill/>
          <a:ln>
            <a:noFill/>
          </a:ln>
          <a:effectLst>
            <a:outerShdw blurRad="57150" rotWithShape="0" algn="bl" dir="5400000" dist="19050">
              <a:srgbClr val="000000">
                <a:alpha val="50000"/>
              </a:srgbClr>
            </a:outerShdw>
          </a:effectLst>
        </p:spPr>
      </p:pic>
      <p:pic>
        <p:nvPicPr>
          <p:cNvPr id="26" name="Google Shape;26;p2"/>
          <p:cNvPicPr preferRelativeResize="0"/>
          <p:nvPr/>
        </p:nvPicPr>
        <p:blipFill rotWithShape="1">
          <a:blip r:embed="rId2">
            <a:alphaModFix/>
          </a:blip>
          <a:srcRect b="22675" l="16254" r="0" t="37417"/>
          <a:stretch/>
        </p:blipFill>
        <p:spPr>
          <a:xfrm>
            <a:off x="1280950" y="3935750"/>
            <a:ext cx="2741339" cy="9257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4" name="Shape 94"/>
        <p:cNvGrpSpPr/>
        <p:nvPr/>
      </p:nvGrpSpPr>
      <p:grpSpPr>
        <a:xfrm>
          <a:off x="0" y="0"/>
          <a:ext cx="0" cy="0"/>
          <a:chOff x="0" y="0"/>
          <a:chExt cx="0" cy="0"/>
        </a:xfrm>
      </p:grpSpPr>
      <p:sp>
        <p:nvSpPr>
          <p:cNvPr id="95" name="Google Shape;95;p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atin typeface="Alegreya"/>
                <a:ea typeface="Alegreya"/>
                <a:cs typeface="Alegreya"/>
                <a:sym typeface="Alegreya"/>
              </a:defRPr>
            </a:lvl1pPr>
            <a:lvl2pPr lvl="1">
              <a:spcBef>
                <a:spcPts val="0"/>
              </a:spcBef>
              <a:spcAft>
                <a:spcPts val="0"/>
              </a:spcAft>
              <a:buNone/>
              <a:defRPr>
                <a:latin typeface="Calibri"/>
                <a:ea typeface="Calibri"/>
                <a:cs typeface="Calibri"/>
                <a:sym typeface="Calibri"/>
              </a:defRPr>
            </a:lvl2pPr>
            <a:lvl3pPr lvl="2">
              <a:spcBef>
                <a:spcPts val="0"/>
              </a:spcBef>
              <a:spcAft>
                <a:spcPts val="0"/>
              </a:spcAft>
              <a:buNone/>
              <a:defRPr>
                <a:latin typeface="Calibri"/>
                <a:ea typeface="Calibri"/>
                <a:cs typeface="Calibri"/>
                <a:sym typeface="Calibri"/>
              </a:defRPr>
            </a:lvl3pPr>
            <a:lvl4pPr lvl="3">
              <a:spcBef>
                <a:spcPts val="0"/>
              </a:spcBef>
              <a:spcAft>
                <a:spcPts val="0"/>
              </a:spcAft>
              <a:buNone/>
              <a:defRPr>
                <a:latin typeface="Calibri"/>
                <a:ea typeface="Calibri"/>
                <a:cs typeface="Calibri"/>
                <a:sym typeface="Calibri"/>
              </a:defRPr>
            </a:lvl4pPr>
            <a:lvl5pPr lvl="4">
              <a:spcBef>
                <a:spcPts val="0"/>
              </a:spcBef>
              <a:spcAft>
                <a:spcPts val="0"/>
              </a:spcAft>
              <a:buNone/>
              <a:defRPr>
                <a:latin typeface="Calibri"/>
                <a:ea typeface="Calibri"/>
                <a:cs typeface="Calibri"/>
                <a:sym typeface="Calibri"/>
              </a:defRPr>
            </a:lvl5pPr>
            <a:lvl6pPr lvl="5">
              <a:spcBef>
                <a:spcPts val="0"/>
              </a:spcBef>
              <a:spcAft>
                <a:spcPts val="0"/>
              </a:spcAft>
              <a:buNone/>
              <a:defRPr>
                <a:latin typeface="Calibri"/>
                <a:ea typeface="Calibri"/>
                <a:cs typeface="Calibri"/>
                <a:sym typeface="Calibri"/>
              </a:defRPr>
            </a:lvl6pPr>
            <a:lvl7pPr lvl="6">
              <a:spcBef>
                <a:spcPts val="0"/>
              </a:spcBef>
              <a:spcAft>
                <a:spcPts val="0"/>
              </a:spcAft>
              <a:buNone/>
              <a:defRPr>
                <a:latin typeface="Calibri"/>
                <a:ea typeface="Calibri"/>
                <a:cs typeface="Calibri"/>
                <a:sym typeface="Calibri"/>
              </a:defRPr>
            </a:lvl7pPr>
            <a:lvl8pPr lvl="7">
              <a:spcBef>
                <a:spcPts val="0"/>
              </a:spcBef>
              <a:spcAft>
                <a:spcPts val="0"/>
              </a:spcAft>
              <a:buNone/>
              <a:defRPr>
                <a:latin typeface="Calibri"/>
                <a:ea typeface="Calibri"/>
                <a:cs typeface="Calibri"/>
                <a:sym typeface="Calibri"/>
              </a:defRPr>
            </a:lvl8pPr>
            <a:lvl9pPr lvl="8">
              <a:spcBef>
                <a:spcPts val="0"/>
              </a:spcBef>
              <a:spcAft>
                <a:spcPts val="0"/>
              </a:spcAft>
              <a:buNone/>
              <a:defRPr>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1">
  <p:cSld name="BLANK_1">
    <p:spTree>
      <p:nvGrpSpPr>
        <p:cNvPr id="96" name="Shape 96"/>
        <p:cNvGrpSpPr/>
        <p:nvPr/>
      </p:nvGrpSpPr>
      <p:grpSpPr>
        <a:xfrm>
          <a:off x="0" y="0"/>
          <a:ext cx="0" cy="0"/>
          <a:chOff x="0" y="0"/>
          <a:chExt cx="0" cy="0"/>
        </a:xfrm>
      </p:grpSpPr>
      <p:sp>
        <p:nvSpPr>
          <p:cNvPr id="97" name="Google Shape;97;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27" name="Shape 27"/>
        <p:cNvGrpSpPr/>
        <p:nvPr/>
      </p:nvGrpSpPr>
      <p:grpSpPr>
        <a:xfrm>
          <a:off x="0" y="0"/>
          <a:ext cx="0" cy="0"/>
          <a:chOff x="0" y="0"/>
          <a:chExt cx="0" cy="0"/>
        </a:xfrm>
      </p:grpSpPr>
      <p:sp>
        <p:nvSpPr>
          <p:cNvPr id="28" name="Google Shape;2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 name="Google Shape;29;p3"/>
          <p:cNvGrpSpPr/>
          <p:nvPr/>
        </p:nvGrpSpPr>
        <p:grpSpPr>
          <a:xfrm>
            <a:off x="5594191" y="3961115"/>
            <a:ext cx="2910145" cy="1182340"/>
            <a:chOff x="6917201" y="0"/>
            <a:chExt cx="2227777" cy="863400"/>
          </a:xfrm>
        </p:grpSpPr>
        <p:sp>
          <p:nvSpPr>
            <p:cNvPr id="30" name="Google Shape;3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 name="Google Shape;33;p3"/>
          <p:cNvGrpSpPr/>
          <p:nvPr/>
        </p:nvGrpSpPr>
        <p:grpSpPr>
          <a:xfrm>
            <a:off x="199149" y="2"/>
            <a:ext cx="2795414" cy="1083308"/>
            <a:chOff x="6917201" y="0"/>
            <a:chExt cx="2227777" cy="863400"/>
          </a:xfrm>
        </p:grpSpPr>
        <p:sp>
          <p:nvSpPr>
            <p:cNvPr id="34" name="Google Shape;34;p3"/>
            <p:cNvSpPr/>
            <p:nvPr/>
          </p:nvSpPr>
          <p:spPr>
            <a:xfrm>
              <a:off x="7641677" y="0"/>
              <a:ext cx="1503300" cy="863400"/>
            </a:xfrm>
            <a:prstGeom prst="parallelogram">
              <a:avLst>
                <a:gd fmla="val 158024"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7279439" y="0"/>
              <a:ext cx="1503300" cy="863400"/>
            </a:xfrm>
            <a:prstGeom prst="parallelogram">
              <a:avLst>
                <a:gd fmla="val 158024"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6917201" y="0"/>
              <a:ext cx="1503300" cy="863400"/>
            </a:xfrm>
            <a:prstGeom prst="parallelogram">
              <a:avLst>
                <a:gd fmla="val 158024"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 name="Google Shape;3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000000"/>
              </a:buClr>
              <a:buSzPts val="3200"/>
              <a:buFont typeface="PT Sans Narrow"/>
              <a:buNone/>
              <a:defRPr b="1" sz="3200">
                <a:solidFill>
                  <a:srgbClr val="000000"/>
                </a:solidFill>
                <a:latin typeface="PT Sans Narrow"/>
                <a:ea typeface="PT Sans Narrow"/>
                <a:cs typeface="PT Sans Narrow"/>
                <a:sym typeface="PT Sans Narrow"/>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38" name="Google Shape;3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000000"/>
        </a:solidFill>
      </p:bgPr>
    </p:bg>
    <p:spTree>
      <p:nvGrpSpPr>
        <p:cNvPr id="39" name="Shape 39"/>
        <p:cNvGrpSpPr/>
        <p:nvPr/>
      </p:nvGrpSpPr>
      <p:grpSpPr>
        <a:xfrm>
          <a:off x="0" y="0"/>
          <a:ext cx="0" cy="0"/>
          <a:chOff x="0" y="0"/>
          <a:chExt cx="0" cy="0"/>
        </a:xfrm>
      </p:grpSpPr>
      <p:sp>
        <p:nvSpPr>
          <p:cNvPr id="40" name="Google Shape;4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txBox="1"/>
          <p:nvPr>
            <p:ph type="title"/>
          </p:nvPr>
        </p:nvSpPr>
        <p:spPr>
          <a:xfrm>
            <a:off x="453300" y="813325"/>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PT Sans Narrow"/>
              <a:buNone/>
              <a:defRPr b="1" sz="3000">
                <a:latin typeface="PT Sans Narrow"/>
                <a:ea typeface="PT Sans Narrow"/>
                <a:cs typeface="PT Sans Narrow"/>
                <a:sym typeface="PT Sans Narrow"/>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4" name="Google Shape;44;p4"/>
          <p:cNvSpPr txBox="1"/>
          <p:nvPr>
            <p:ph idx="1" type="body"/>
          </p:nvPr>
        </p:nvSpPr>
        <p:spPr>
          <a:xfrm>
            <a:off x="453300" y="194767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Font typeface="Alegreya"/>
              <a:buChar char="●"/>
              <a:defRPr>
                <a:latin typeface="Alegreya"/>
                <a:ea typeface="Alegreya"/>
                <a:cs typeface="Alegreya"/>
                <a:sym typeface="Alegreya"/>
              </a:defRPr>
            </a:lvl1pPr>
            <a:lvl2pPr indent="-298450" lvl="1" marL="914400">
              <a:spcBef>
                <a:spcPts val="1600"/>
              </a:spcBef>
              <a:spcAft>
                <a:spcPts val="0"/>
              </a:spcAft>
              <a:buSzPts val="1100"/>
              <a:buFont typeface="Alegreya"/>
              <a:buChar char="○"/>
              <a:defRPr>
                <a:latin typeface="Alegreya"/>
                <a:ea typeface="Alegreya"/>
                <a:cs typeface="Alegreya"/>
                <a:sym typeface="Alegreya"/>
              </a:defRPr>
            </a:lvl2pPr>
            <a:lvl3pPr indent="-298450" lvl="2" marL="1371600" marR="0" rtl="0" algn="l">
              <a:lnSpc>
                <a:spcPct val="115000"/>
              </a:lnSpc>
              <a:spcBef>
                <a:spcPts val="1600"/>
              </a:spcBef>
              <a:spcAft>
                <a:spcPts val="0"/>
              </a:spcAft>
              <a:buSzPts val="1100"/>
              <a:buChar char="■"/>
              <a:defRPr>
                <a:latin typeface="Alegreya"/>
                <a:ea typeface="Alegreya"/>
                <a:cs typeface="Alegreya"/>
                <a:sym typeface="Alegreya"/>
              </a:defRPr>
            </a:lvl3pPr>
            <a:lvl4pPr indent="-298450" lvl="3" marL="1828800">
              <a:spcBef>
                <a:spcPts val="1600"/>
              </a:spcBef>
              <a:spcAft>
                <a:spcPts val="0"/>
              </a:spcAft>
              <a:buSzPts val="1100"/>
              <a:buFont typeface="Alegreya"/>
              <a:buChar char="●"/>
              <a:defRPr>
                <a:latin typeface="Alegreya"/>
                <a:ea typeface="Alegreya"/>
                <a:cs typeface="Alegreya"/>
                <a:sym typeface="Alegreya"/>
              </a:defRPr>
            </a:lvl4pPr>
            <a:lvl5pPr indent="-298450" lvl="4" marL="2286000">
              <a:spcBef>
                <a:spcPts val="1600"/>
              </a:spcBef>
              <a:spcAft>
                <a:spcPts val="0"/>
              </a:spcAft>
              <a:buSzPts val="1100"/>
              <a:buFont typeface="Alegreya"/>
              <a:buChar char="○"/>
              <a:defRPr>
                <a:latin typeface="Alegreya"/>
                <a:ea typeface="Alegreya"/>
                <a:cs typeface="Alegreya"/>
                <a:sym typeface="Alegreya"/>
              </a:defRPr>
            </a:lvl5pPr>
            <a:lvl6pPr indent="-298450" lvl="5" marL="2743200">
              <a:spcBef>
                <a:spcPts val="1600"/>
              </a:spcBef>
              <a:spcAft>
                <a:spcPts val="0"/>
              </a:spcAft>
              <a:buSzPts val="1100"/>
              <a:buFont typeface="Alegreya"/>
              <a:buChar char="■"/>
              <a:defRPr>
                <a:latin typeface="Alegreya"/>
                <a:ea typeface="Alegreya"/>
                <a:cs typeface="Alegreya"/>
                <a:sym typeface="Alegreya"/>
              </a:defRPr>
            </a:lvl6pPr>
            <a:lvl7pPr indent="-298450" lvl="6" marL="3200400">
              <a:spcBef>
                <a:spcPts val="1600"/>
              </a:spcBef>
              <a:spcAft>
                <a:spcPts val="0"/>
              </a:spcAft>
              <a:buSzPts val="1100"/>
              <a:buFont typeface="Alegreya"/>
              <a:buChar char="●"/>
              <a:defRPr>
                <a:latin typeface="Alegreya"/>
                <a:ea typeface="Alegreya"/>
                <a:cs typeface="Alegreya"/>
                <a:sym typeface="Alegreya"/>
              </a:defRPr>
            </a:lvl7pPr>
            <a:lvl8pPr indent="-298450" lvl="7" marL="3657600">
              <a:spcBef>
                <a:spcPts val="1600"/>
              </a:spcBef>
              <a:spcAft>
                <a:spcPts val="0"/>
              </a:spcAft>
              <a:buSzPts val="1100"/>
              <a:buFont typeface="Alegreya"/>
              <a:buChar char="○"/>
              <a:defRPr>
                <a:latin typeface="Alegreya"/>
                <a:ea typeface="Alegreya"/>
                <a:cs typeface="Alegreya"/>
                <a:sym typeface="Alegreya"/>
              </a:defRPr>
            </a:lvl8pPr>
            <a:lvl9pPr indent="-298450" lvl="8" marL="4114800">
              <a:spcBef>
                <a:spcPts val="1600"/>
              </a:spcBef>
              <a:spcAft>
                <a:spcPts val="1600"/>
              </a:spcAft>
              <a:buSzPts val="1100"/>
              <a:buChar char="■"/>
              <a:defRPr/>
            </a:lvl9pPr>
          </a:lstStyle>
          <a:p/>
        </p:txBody>
      </p:sp>
      <p:sp>
        <p:nvSpPr>
          <p:cNvPr id="45" name="Google Shape;4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rgbClr val="000000"/>
        </a:solidFill>
      </p:bgPr>
    </p:bg>
    <p:spTree>
      <p:nvGrpSpPr>
        <p:cNvPr id="46" name="Shape 46"/>
        <p:cNvGrpSpPr/>
        <p:nvPr/>
      </p:nvGrpSpPr>
      <p:grpSpPr>
        <a:xfrm>
          <a:off x="0" y="0"/>
          <a:ext cx="0" cy="0"/>
          <a:chOff x="0" y="0"/>
          <a:chExt cx="0" cy="0"/>
        </a:xfrm>
      </p:grpSpPr>
      <p:sp>
        <p:nvSpPr>
          <p:cNvPr id="47" name="Google Shape;4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txBox="1"/>
          <p:nvPr>
            <p:ph type="title"/>
          </p:nvPr>
        </p:nvSpPr>
        <p:spPr>
          <a:xfrm>
            <a:off x="453275" y="430225"/>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PT Sans Narrow"/>
              <a:buNone/>
              <a:defRPr b="1" sz="3000">
                <a:latin typeface="PT Sans Narrow"/>
                <a:ea typeface="PT Sans Narrow"/>
                <a:cs typeface="PT Sans Narrow"/>
                <a:sym typeface="PT Sans Narrow"/>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1" name="Google Shape;51;p5"/>
          <p:cNvSpPr txBox="1"/>
          <p:nvPr>
            <p:ph idx="1" type="body"/>
          </p:nvPr>
        </p:nvSpPr>
        <p:spPr>
          <a:xfrm>
            <a:off x="453275" y="1257700"/>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Font typeface="Alegreya"/>
              <a:buChar char="●"/>
              <a:defRPr>
                <a:latin typeface="Alegreya"/>
                <a:ea typeface="Alegreya"/>
                <a:cs typeface="Alegreya"/>
                <a:sym typeface="Alegreya"/>
              </a:defRPr>
            </a:lvl1pPr>
            <a:lvl2pPr indent="-298450" lvl="1" marL="914400">
              <a:spcBef>
                <a:spcPts val="1600"/>
              </a:spcBef>
              <a:spcAft>
                <a:spcPts val="0"/>
              </a:spcAft>
              <a:buSzPts val="1100"/>
              <a:buFont typeface="Alegreya"/>
              <a:buChar char="○"/>
              <a:defRPr>
                <a:latin typeface="Alegreya"/>
                <a:ea typeface="Alegreya"/>
                <a:cs typeface="Alegreya"/>
                <a:sym typeface="Alegreya"/>
              </a:defRPr>
            </a:lvl2pPr>
            <a:lvl3pPr indent="-298450" lvl="2" marL="1371600">
              <a:spcBef>
                <a:spcPts val="1600"/>
              </a:spcBef>
              <a:spcAft>
                <a:spcPts val="0"/>
              </a:spcAft>
              <a:buSzPts val="1100"/>
              <a:buFont typeface="Alegreya"/>
              <a:buChar char="■"/>
              <a:defRPr>
                <a:latin typeface="Alegreya"/>
                <a:ea typeface="Alegreya"/>
                <a:cs typeface="Alegreya"/>
                <a:sym typeface="Alegreya"/>
              </a:defRPr>
            </a:lvl3pPr>
            <a:lvl4pPr indent="-298450" lvl="3" marL="1828800">
              <a:spcBef>
                <a:spcPts val="1600"/>
              </a:spcBef>
              <a:spcAft>
                <a:spcPts val="0"/>
              </a:spcAft>
              <a:buSzPts val="1100"/>
              <a:buFont typeface="Alegreya"/>
              <a:buChar char="●"/>
              <a:defRPr>
                <a:latin typeface="Alegreya"/>
                <a:ea typeface="Alegreya"/>
                <a:cs typeface="Alegreya"/>
                <a:sym typeface="Alegreya"/>
              </a:defRPr>
            </a:lvl4pPr>
            <a:lvl5pPr indent="-298450" lvl="4" marL="2286000">
              <a:spcBef>
                <a:spcPts val="1600"/>
              </a:spcBef>
              <a:spcAft>
                <a:spcPts val="0"/>
              </a:spcAft>
              <a:buSzPts val="1100"/>
              <a:buFont typeface="Alegreya"/>
              <a:buChar char="○"/>
              <a:defRPr>
                <a:latin typeface="Alegreya"/>
                <a:ea typeface="Alegreya"/>
                <a:cs typeface="Alegreya"/>
                <a:sym typeface="Alegreya"/>
              </a:defRPr>
            </a:lvl5pPr>
            <a:lvl6pPr indent="-298450" lvl="5" marL="2743200">
              <a:spcBef>
                <a:spcPts val="1600"/>
              </a:spcBef>
              <a:spcAft>
                <a:spcPts val="0"/>
              </a:spcAft>
              <a:buSzPts val="1100"/>
              <a:buFont typeface="Alegreya"/>
              <a:buChar char="■"/>
              <a:defRPr>
                <a:latin typeface="Alegreya"/>
                <a:ea typeface="Alegreya"/>
                <a:cs typeface="Alegreya"/>
                <a:sym typeface="Alegreya"/>
              </a:defRPr>
            </a:lvl6pPr>
            <a:lvl7pPr indent="-298450" lvl="6" marL="3200400">
              <a:spcBef>
                <a:spcPts val="1600"/>
              </a:spcBef>
              <a:spcAft>
                <a:spcPts val="0"/>
              </a:spcAft>
              <a:buSzPts val="1100"/>
              <a:buFont typeface="Alegreya"/>
              <a:buChar char="●"/>
              <a:defRPr>
                <a:latin typeface="Alegreya"/>
                <a:ea typeface="Alegreya"/>
                <a:cs typeface="Alegreya"/>
                <a:sym typeface="Alegreya"/>
              </a:defRPr>
            </a:lvl7pPr>
            <a:lvl8pPr indent="-298450" lvl="7" marL="3657600">
              <a:spcBef>
                <a:spcPts val="1600"/>
              </a:spcBef>
              <a:spcAft>
                <a:spcPts val="0"/>
              </a:spcAft>
              <a:buSzPts val="1100"/>
              <a:buFont typeface="Alegreya"/>
              <a:buChar char="○"/>
              <a:defRPr>
                <a:latin typeface="Alegreya"/>
                <a:ea typeface="Alegreya"/>
                <a:cs typeface="Alegreya"/>
                <a:sym typeface="Alegreya"/>
              </a:defRPr>
            </a:lvl8pPr>
            <a:lvl9pPr indent="-298450" lvl="8" marL="4114800">
              <a:spcBef>
                <a:spcPts val="1600"/>
              </a:spcBef>
              <a:spcAft>
                <a:spcPts val="1600"/>
              </a:spcAft>
              <a:buSzPts val="1100"/>
              <a:buChar char="■"/>
              <a:defRPr/>
            </a:lvl9pPr>
          </a:lstStyle>
          <a:p/>
        </p:txBody>
      </p:sp>
      <p:sp>
        <p:nvSpPr>
          <p:cNvPr id="52" name="Google Shape;52;p5"/>
          <p:cNvSpPr txBox="1"/>
          <p:nvPr>
            <p:ph idx="2" type="body"/>
          </p:nvPr>
        </p:nvSpPr>
        <p:spPr>
          <a:xfrm>
            <a:off x="4638675" y="1257700"/>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Font typeface="Alegreya"/>
              <a:buChar char="●"/>
              <a:defRPr>
                <a:latin typeface="Alegreya"/>
                <a:ea typeface="Alegreya"/>
                <a:cs typeface="Alegreya"/>
                <a:sym typeface="Alegreya"/>
              </a:defRPr>
            </a:lvl1pPr>
            <a:lvl2pPr indent="-298450" lvl="1" marL="914400">
              <a:spcBef>
                <a:spcPts val="1600"/>
              </a:spcBef>
              <a:spcAft>
                <a:spcPts val="0"/>
              </a:spcAft>
              <a:buSzPts val="1100"/>
              <a:buFont typeface="Alegreya"/>
              <a:buChar char="○"/>
              <a:defRPr>
                <a:latin typeface="Alegreya"/>
                <a:ea typeface="Alegreya"/>
                <a:cs typeface="Alegreya"/>
                <a:sym typeface="Alegreya"/>
              </a:defRPr>
            </a:lvl2pPr>
            <a:lvl3pPr indent="-298450" lvl="2" marL="1371600">
              <a:spcBef>
                <a:spcPts val="1600"/>
              </a:spcBef>
              <a:spcAft>
                <a:spcPts val="0"/>
              </a:spcAft>
              <a:buSzPts val="1100"/>
              <a:buFont typeface="Alegreya"/>
              <a:buChar char="■"/>
              <a:defRPr>
                <a:latin typeface="Alegreya"/>
                <a:ea typeface="Alegreya"/>
                <a:cs typeface="Alegreya"/>
                <a:sym typeface="Alegreya"/>
              </a:defRPr>
            </a:lvl3pPr>
            <a:lvl4pPr indent="-298450" lvl="3" marL="1828800">
              <a:spcBef>
                <a:spcPts val="1600"/>
              </a:spcBef>
              <a:spcAft>
                <a:spcPts val="0"/>
              </a:spcAft>
              <a:buSzPts val="1100"/>
              <a:buFont typeface="Alegreya"/>
              <a:buChar char="●"/>
              <a:defRPr>
                <a:latin typeface="Alegreya"/>
                <a:ea typeface="Alegreya"/>
                <a:cs typeface="Alegreya"/>
                <a:sym typeface="Alegreya"/>
              </a:defRPr>
            </a:lvl4pPr>
            <a:lvl5pPr indent="-298450" lvl="4" marL="2286000">
              <a:spcBef>
                <a:spcPts val="1600"/>
              </a:spcBef>
              <a:spcAft>
                <a:spcPts val="0"/>
              </a:spcAft>
              <a:buSzPts val="1100"/>
              <a:buFont typeface="Alegreya"/>
              <a:buChar char="○"/>
              <a:defRPr>
                <a:latin typeface="Alegreya"/>
                <a:ea typeface="Alegreya"/>
                <a:cs typeface="Alegreya"/>
                <a:sym typeface="Alegreya"/>
              </a:defRPr>
            </a:lvl5pPr>
            <a:lvl6pPr indent="-298450" lvl="5" marL="2743200">
              <a:spcBef>
                <a:spcPts val="1600"/>
              </a:spcBef>
              <a:spcAft>
                <a:spcPts val="0"/>
              </a:spcAft>
              <a:buSzPts val="1100"/>
              <a:buFont typeface="Alegreya"/>
              <a:buChar char="■"/>
              <a:defRPr>
                <a:latin typeface="Alegreya"/>
                <a:ea typeface="Alegreya"/>
                <a:cs typeface="Alegreya"/>
                <a:sym typeface="Alegreya"/>
              </a:defRPr>
            </a:lvl6pPr>
            <a:lvl7pPr indent="-298450" lvl="6" marL="3200400">
              <a:spcBef>
                <a:spcPts val="1600"/>
              </a:spcBef>
              <a:spcAft>
                <a:spcPts val="0"/>
              </a:spcAft>
              <a:buSzPts val="1100"/>
              <a:buFont typeface="Alegreya"/>
              <a:buChar char="●"/>
              <a:defRPr>
                <a:latin typeface="Alegreya"/>
                <a:ea typeface="Alegreya"/>
                <a:cs typeface="Alegreya"/>
                <a:sym typeface="Alegreya"/>
              </a:defRPr>
            </a:lvl7pPr>
            <a:lvl8pPr indent="-298450" lvl="7" marL="3657600">
              <a:spcBef>
                <a:spcPts val="1600"/>
              </a:spcBef>
              <a:spcAft>
                <a:spcPts val="0"/>
              </a:spcAft>
              <a:buSzPts val="1100"/>
              <a:buFont typeface="Alegreya"/>
              <a:buChar char="○"/>
              <a:defRPr>
                <a:latin typeface="Alegreya"/>
                <a:ea typeface="Alegreya"/>
                <a:cs typeface="Alegreya"/>
                <a:sym typeface="Alegreya"/>
              </a:defRPr>
            </a:lvl8pPr>
            <a:lvl9pPr indent="-298450" lvl="8" marL="4114800">
              <a:spcBef>
                <a:spcPts val="1600"/>
              </a:spcBef>
              <a:spcAft>
                <a:spcPts val="1600"/>
              </a:spcAft>
              <a:buSzPts val="1100"/>
              <a:buChar char="■"/>
              <a:defRPr/>
            </a:lvl9pPr>
          </a:lstStyle>
          <a:p/>
        </p:txBody>
      </p:sp>
      <p:sp>
        <p:nvSpPr>
          <p:cNvPr id="53" name="Google Shape;5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000000"/>
        </a:solidFill>
      </p:bgPr>
    </p:bg>
    <p:spTree>
      <p:nvGrpSpPr>
        <p:cNvPr id="54" name="Shape 54"/>
        <p:cNvGrpSpPr/>
        <p:nvPr/>
      </p:nvGrpSpPr>
      <p:grpSpPr>
        <a:xfrm>
          <a:off x="0" y="0"/>
          <a:ext cx="0" cy="0"/>
          <a:chOff x="0" y="0"/>
          <a:chExt cx="0" cy="0"/>
        </a:xfrm>
      </p:grpSpPr>
      <p:sp>
        <p:nvSpPr>
          <p:cNvPr id="55" name="Google Shape;5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6"/>
          <p:cNvSpPr txBox="1"/>
          <p:nvPr>
            <p:ph type="title"/>
          </p:nvPr>
        </p:nvSpPr>
        <p:spPr>
          <a:xfrm>
            <a:off x="464050" y="405775"/>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PT Sans Narrow"/>
              <a:buNone/>
              <a:defRPr b="1" sz="3000">
                <a:latin typeface="PT Sans Narrow"/>
                <a:ea typeface="PT Sans Narrow"/>
                <a:cs typeface="PT Sans Narrow"/>
                <a:sym typeface="PT Sans Narrow"/>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9" name="Google Shape;5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60" name="Shape 60"/>
        <p:cNvGrpSpPr/>
        <p:nvPr/>
      </p:nvGrpSpPr>
      <p:grpSpPr>
        <a:xfrm>
          <a:off x="0" y="0"/>
          <a:ext cx="0" cy="0"/>
          <a:chOff x="0" y="0"/>
          <a:chExt cx="0" cy="0"/>
        </a:xfrm>
      </p:grpSpPr>
      <p:sp>
        <p:nvSpPr>
          <p:cNvPr id="61" name="Google Shape;6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7"/>
          <p:cNvSpPr/>
          <p:nvPr/>
        </p:nvSpPr>
        <p:spPr>
          <a:xfrm>
            <a:off x="31" y="2824500"/>
            <a:ext cx="7370400" cy="2319000"/>
          </a:xfrm>
          <a:prstGeom prst="rtTriangl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7"/>
          <p:cNvSpPr txBox="1"/>
          <p:nvPr>
            <p:ph type="title"/>
          </p:nvPr>
        </p:nvSpPr>
        <p:spPr>
          <a:xfrm>
            <a:off x="464825" y="6041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PT Sans Narrow"/>
              <a:buNone/>
              <a:defRPr b="1" sz="3000">
                <a:latin typeface="PT Sans Narrow"/>
                <a:ea typeface="PT Sans Narrow"/>
                <a:cs typeface="PT Sans Narrow"/>
                <a:sym typeface="PT Sans Narrow"/>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5" name="Google Shape;65;p7"/>
          <p:cNvSpPr txBox="1"/>
          <p:nvPr>
            <p:ph idx="1" type="body"/>
          </p:nvPr>
        </p:nvSpPr>
        <p:spPr>
          <a:xfrm>
            <a:off x="464825" y="18698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Font typeface="Alegreya"/>
              <a:buChar char="●"/>
              <a:defRPr>
                <a:latin typeface="Alegreya"/>
                <a:ea typeface="Alegreya"/>
                <a:cs typeface="Alegreya"/>
                <a:sym typeface="Alegreya"/>
              </a:defRPr>
            </a:lvl1pPr>
            <a:lvl2pPr indent="-298450" lvl="1" marL="914400">
              <a:spcBef>
                <a:spcPts val="1600"/>
              </a:spcBef>
              <a:spcAft>
                <a:spcPts val="0"/>
              </a:spcAft>
              <a:buSzPts val="1100"/>
              <a:buFont typeface="Alegreya"/>
              <a:buChar char="○"/>
              <a:defRPr>
                <a:latin typeface="Alegreya"/>
                <a:ea typeface="Alegreya"/>
                <a:cs typeface="Alegreya"/>
                <a:sym typeface="Alegreya"/>
              </a:defRPr>
            </a:lvl2pPr>
            <a:lvl3pPr indent="-298450" lvl="2" marL="1371600">
              <a:spcBef>
                <a:spcPts val="1600"/>
              </a:spcBef>
              <a:spcAft>
                <a:spcPts val="0"/>
              </a:spcAft>
              <a:buSzPts val="1100"/>
              <a:buFont typeface="Alegreya"/>
              <a:buChar char="■"/>
              <a:defRPr>
                <a:latin typeface="Alegreya"/>
                <a:ea typeface="Alegreya"/>
                <a:cs typeface="Alegreya"/>
                <a:sym typeface="Alegreya"/>
              </a:defRPr>
            </a:lvl3pPr>
            <a:lvl4pPr indent="-298450" lvl="3" marL="1828800">
              <a:spcBef>
                <a:spcPts val="1600"/>
              </a:spcBef>
              <a:spcAft>
                <a:spcPts val="0"/>
              </a:spcAft>
              <a:buSzPts val="1100"/>
              <a:buFont typeface="Alegreya"/>
              <a:buChar char="●"/>
              <a:defRPr>
                <a:latin typeface="Alegreya"/>
                <a:ea typeface="Alegreya"/>
                <a:cs typeface="Alegreya"/>
                <a:sym typeface="Alegreya"/>
              </a:defRPr>
            </a:lvl4pPr>
            <a:lvl5pPr indent="-298450" lvl="4" marL="2286000">
              <a:spcBef>
                <a:spcPts val="1600"/>
              </a:spcBef>
              <a:spcAft>
                <a:spcPts val="0"/>
              </a:spcAft>
              <a:buSzPts val="1100"/>
              <a:buFont typeface="Alegreya"/>
              <a:buChar char="○"/>
              <a:defRPr>
                <a:latin typeface="Alegreya"/>
                <a:ea typeface="Alegreya"/>
                <a:cs typeface="Alegreya"/>
                <a:sym typeface="Alegreya"/>
              </a:defRPr>
            </a:lvl5pPr>
            <a:lvl6pPr indent="-298450" lvl="5" marL="2743200">
              <a:spcBef>
                <a:spcPts val="1600"/>
              </a:spcBef>
              <a:spcAft>
                <a:spcPts val="0"/>
              </a:spcAft>
              <a:buSzPts val="1100"/>
              <a:buFont typeface="Alegreya"/>
              <a:buChar char="■"/>
              <a:defRPr>
                <a:latin typeface="Alegreya"/>
                <a:ea typeface="Alegreya"/>
                <a:cs typeface="Alegreya"/>
                <a:sym typeface="Alegreya"/>
              </a:defRPr>
            </a:lvl6pPr>
            <a:lvl7pPr indent="-298450" lvl="6" marL="3200400">
              <a:spcBef>
                <a:spcPts val="1600"/>
              </a:spcBef>
              <a:spcAft>
                <a:spcPts val="0"/>
              </a:spcAft>
              <a:buSzPts val="1100"/>
              <a:buFont typeface="Alegreya"/>
              <a:buChar char="●"/>
              <a:defRPr>
                <a:latin typeface="Alegreya"/>
                <a:ea typeface="Alegreya"/>
                <a:cs typeface="Alegreya"/>
                <a:sym typeface="Alegreya"/>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6" name="Google Shape;6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SECTION_TITLE_AND_DESCRIPTION">
    <p:bg>
      <p:bgPr>
        <a:solidFill>
          <a:srgbClr val="000000"/>
        </a:solidFill>
      </p:bgPr>
    </p:bg>
    <p:spTree>
      <p:nvGrpSpPr>
        <p:cNvPr id="67" name="Shape 67"/>
        <p:cNvGrpSpPr/>
        <p:nvPr/>
      </p:nvGrpSpPr>
      <p:grpSpPr>
        <a:xfrm>
          <a:off x="0" y="0"/>
          <a:ext cx="0" cy="0"/>
          <a:chOff x="0" y="0"/>
          <a:chExt cx="0" cy="0"/>
        </a:xfrm>
      </p:grpSpPr>
      <p:sp>
        <p:nvSpPr>
          <p:cNvPr id="68" name="Google Shape;68;p8"/>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8"/>
          <p:cNvSpPr txBox="1"/>
          <p:nvPr/>
        </p:nvSpPr>
        <p:spPr>
          <a:xfrm>
            <a:off x="203225" y="206250"/>
            <a:ext cx="61848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lt1"/>
                </a:solidFill>
                <a:latin typeface="PT Sans Narrow"/>
                <a:ea typeface="PT Sans Narrow"/>
                <a:cs typeface="PT Sans Narrow"/>
                <a:sym typeface="PT Sans Narrow"/>
              </a:rPr>
              <a:t>If you need more help… </a:t>
            </a:r>
            <a:endParaRPr b="1" sz="3000">
              <a:solidFill>
                <a:schemeClr val="lt1"/>
              </a:solidFill>
              <a:latin typeface="PT Sans Narrow"/>
              <a:ea typeface="PT Sans Narrow"/>
              <a:cs typeface="PT Sans Narrow"/>
              <a:sym typeface="PT Sans Narrow"/>
            </a:endParaRPr>
          </a:p>
          <a:p>
            <a:pPr indent="0" lvl="0" marL="0" rtl="0" algn="l">
              <a:spcBef>
                <a:spcPts val="0"/>
              </a:spcBef>
              <a:spcAft>
                <a:spcPts val="0"/>
              </a:spcAft>
              <a:buNone/>
            </a:pPr>
            <a:r>
              <a:rPr b="1" lang="en" sz="3000">
                <a:solidFill>
                  <a:schemeClr val="lt1"/>
                </a:solidFill>
                <a:latin typeface="PT Sans Narrow"/>
                <a:ea typeface="PT Sans Narrow"/>
                <a:cs typeface="PT Sans Narrow"/>
                <a:sym typeface="PT Sans Narrow"/>
              </a:rPr>
              <a:t>Come visit us at the Writing Lab!</a:t>
            </a:r>
            <a:endParaRPr b="1" sz="3000">
              <a:solidFill>
                <a:schemeClr val="lt1"/>
              </a:solidFill>
              <a:latin typeface="PT Sans Narrow"/>
              <a:ea typeface="PT Sans Narrow"/>
              <a:cs typeface="PT Sans Narrow"/>
              <a:sym typeface="PT Sans Narrow"/>
            </a:endParaRPr>
          </a:p>
        </p:txBody>
      </p:sp>
      <p:pic>
        <p:nvPicPr>
          <p:cNvPr id="73" name="Google Shape;73;p8"/>
          <p:cNvPicPr preferRelativeResize="0"/>
          <p:nvPr/>
        </p:nvPicPr>
        <p:blipFill>
          <a:blip r:embed="rId2">
            <a:alphaModFix/>
          </a:blip>
          <a:stretch>
            <a:fillRect/>
          </a:stretch>
        </p:blipFill>
        <p:spPr>
          <a:xfrm>
            <a:off x="4986452" y="762050"/>
            <a:ext cx="3952975" cy="4189000"/>
          </a:xfrm>
          <a:prstGeom prst="rect">
            <a:avLst/>
          </a:prstGeom>
          <a:noFill/>
          <a:ln>
            <a:noFill/>
          </a:ln>
        </p:spPr>
      </p:pic>
      <p:sp>
        <p:nvSpPr>
          <p:cNvPr id="74" name="Google Shape;74;p8"/>
          <p:cNvSpPr txBox="1"/>
          <p:nvPr/>
        </p:nvSpPr>
        <p:spPr>
          <a:xfrm>
            <a:off x="804750" y="1643200"/>
            <a:ext cx="3953100" cy="277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800">
                <a:latin typeface="Alegreya"/>
                <a:ea typeface="Alegreya"/>
                <a:cs typeface="Alegreya"/>
                <a:sym typeface="Alegreya"/>
              </a:rPr>
              <a:t>Heavilon Hall Room 226</a:t>
            </a:r>
            <a:endParaRPr b="1" sz="1800">
              <a:latin typeface="Alegreya"/>
              <a:ea typeface="Alegreya"/>
              <a:cs typeface="Alegreya"/>
              <a:sym typeface="Alegreya"/>
            </a:endParaRPr>
          </a:p>
          <a:p>
            <a:pPr indent="0" lvl="0" marL="0" rtl="0" algn="l">
              <a:lnSpc>
                <a:spcPct val="115000"/>
              </a:lnSpc>
              <a:spcBef>
                <a:spcPts val="0"/>
              </a:spcBef>
              <a:spcAft>
                <a:spcPts val="0"/>
              </a:spcAft>
              <a:buClr>
                <a:srgbClr val="000000"/>
              </a:buClr>
              <a:buSzPts val="1100"/>
              <a:buFont typeface="Arial"/>
              <a:buNone/>
            </a:pPr>
            <a:r>
              <a:rPr b="1" lang="en" sz="1800">
                <a:latin typeface="Alegreya"/>
                <a:ea typeface="Alegreya"/>
                <a:cs typeface="Alegreya"/>
                <a:sym typeface="Alegreya"/>
              </a:rPr>
              <a:t>765-494-3723</a:t>
            </a:r>
            <a:endParaRPr b="1" sz="1800">
              <a:latin typeface="Alegreya"/>
              <a:ea typeface="Alegreya"/>
              <a:cs typeface="Alegreya"/>
              <a:sym typeface="Alegreya"/>
            </a:endParaRPr>
          </a:p>
          <a:p>
            <a:pPr indent="0" lvl="0" marL="0" rtl="0" algn="l">
              <a:lnSpc>
                <a:spcPct val="115000"/>
              </a:lnSpc>
              <a:spcBef>
                <a:spcPts val="0"/>
              </a:spcBef>
              <a:spcAft>
                <a:spcPts val="0"/>
              </a:spcAft>
              <a:buClr>
                <a:srgbClr val="000000"/>
              </a:buClr>
              <a:buSzPts val="1100"/>
              <a:buFont typeface="Arial"/>
              <a:buNone/>
            </a:pPr>
            <a:r>
              <a:t/>
            </a:r>
            <a:endParaRPr b="1" sz="1800">
              <a:latin typeface="Alegreya"/>
              <a:ea typeface="Alegreya"/>
              <a:cs typeface="Alegreya"/>
              <a:sym typeface="Alegreya"/>
            </a:endParaRPr>
          </a:p>
          <a:p>
            <a:pPr indent="0" lvl="0" marL="0" rtl="0" algn="l">
              <a:lnSpc>
                <a:spcPct val="115000"/>
              </a:lnSpc>
              <a:spcBef>
                <a:spcPts val="0"/>
              </a:spcBef>
              <a:spcAft>
                <a:spcPts val="0"/>
              </a:spcAft>
              <a:buClr>
                <a:srgbClr val="000000"/>
              </a:buClr>
              <a:buSzPts val="1100"/>
              <a:buFont typeface="Arial"/>
              <a:buNone/>
            </a:pPr>
            <a:r>
              <a:rPr b="1" lang="en" sz="1800">
                <a:latin typeface="Alegreya"/>
                <a:ea typeface="Alegreya"/>
                <a:cs typeface="Alegreya"/>
                <a:sym typeface="Alegreya"/>
              </a:rPr>
              <a:t>https://owl.purdue.edu/writinglab</a:t>
            </a:r>
            <a:endParaRPr b="1" sz="1800">
              <a:latin typeface="Alegreya"/>
              <a:ea typeface="Alegreya"/>
              <a:cs typeface="Alegreya"/>
              <a:sym typeface="Alegreya"/>
            </a:endParaRPr>
          </a:p>
          <a:p>
            <a:pPr indent="0" lvl="0" marL="0" rtl="0" algn="l">
              <a:lnSpc>
                <a:spcPct val="115000"/>
              </a:lnSpc>
              <a:spcBef>
                <a:spcPts val="0"/>
              </a:spcBef>
              <a:spcAft>
                <a:spcPts val="0"/>
              </a:spcAft>
              <a:buClr>
                <a:srgbClr val="000000"/>
              </a:buClr>
              <a:buSzPts val="1100"/>
              <a:buFont typeface="Arial"/>
              <a:buNone/>
            </a:pPr>
            <a:r>
              <a:t/>
            </a:r>
            <a:endParaRPr b="1" sz="1800">
              <a:latin typeface="Alegreya"/>
              <a:ea typeface="Alegreya"/>
              <a:cs typeface="Alegreya"/>
              <a:sym typeface="Alegreya"/>
            </a:endParaRPr>
          </a:p>
          <a:p>
            <a:pPr indent="0" lvl="0" marL="0" rtl="0" algn="l">
              <a:lnSpc>
                <a:spcPct val="115000"/>
              </a:lnSpc>
              <a:spcBef>
                <a:spcPts val="0"/>
              </a:spcBef>
              <a:spcAft>
                <a:spcPts val="0"/>
              </a:spcAft>
              <a:buClr>
                <a:srgbClr val="000000"/>
              </a:buClr>
              <a:buSzPts val="1100"/>
              <a:buFont typeface="Arial"/>
              <a:buNone/>
            </a:pPr>
            <a:r>
              <a:rPr b="1" lang="en" sz="1800">
                <a:latin typeface="Alegreya"/>
                <a:ea typeface="Alegreya"/>
                <a:cs typeface="Alegreya"/>
                <a:sym typeface="Alegreya"/>
              </a:rPr>
              <a:t>Schedule appointments using </a:t>
            </a:r>
            <a:endParaRPr b="1" sz="1800">
              <a:latin typeface="Alegreya"/>
              <a:ea typeface="Alegreya"/>
              <a:cs typeface="Alegreya"/>
              <a:sym typeface="Alegreya"/>
            </a:endParaRPr>
          </a:p>
          <a:p>
            <a:pPr indent="0" lvl="0" marL="0" rtl="0" algn="l">
              <a:lnSpc>
                <a:spcPct val="115000"/>
              </a:lnSpc>
              <a:spcBef>
                <a:spcPts val="0"/>
              </a:spcBef>
              <a:spcAft>
                <a:spcPts val="0"/>
              </a:spcAft>
              <a:buClr>
                <a:srgbClr val="000000"/>
              </a:buClr>
              <a:buSzPts val="1100"/>
              <a:buFont typeface="Arial"/>
              <a:buNone/>
            </a:pPr>
            <a:r>
              <a:rPr b="1" lang="en" sz="1800">
                <a:latin typeface="Alegreya"/>
                <a:ea typeface="Alegreya"/>
                <a:cs typeface="Alegreya"/>
                <a:sym typeface="Alegreya"/>
              </a:rPr>
              <a:t>the online schedule system.</a:t>
            </a:r>
            <a:endParaRPr b="1">
              <a:latin typeface="Alegreya"/>
              <a:ea typeface="Alegreya"/>
              <a:cs typeface="Alegreya"/>
              <a:sym typeface="Alegreya"/>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75" name="Google Shape;75;p8"/>
          <p:cNvPicPr preferRelativeResize="0"/>
          <p:nvPr/>
        </p:nvPicPr>
        <p:blipFill rotWithShape="1">
          <a:blip r:embed="rId3">
            <a:alphaModFix/>
          </a:blip>
          <a:srcRect b="0" l="0" r="80806" t="0"/>
          <a:stretch/>
        </p:blipFill>
        <p:spPr>
          <a:xfrm>
            <a:off x="-95528" y="1408838"/>
            <a:ext cx="1049870" cy="387651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76" name="Shape 76"/>
        <p:cNvGrpSpPr/>
        <p:nvPr/>
      </p:nvGrpSpPr>
      <p:grpSpPr>
        <a:xfrm>
          <a:off x="0" y="0"/>
          <a:ext cx="0" cy="0"/>
          <a:chOff x="0" y="0"/>
          <a:chExt cx="0" cy="0"/>
        </a:xfrm>
      </p:grpSpPr>
      <p:sp>
        <p:nvSpPr>
          <p:cNvPr id="77" name="Google Shape;77;p9"/>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9"/>
          <p:cNvGrpSpPr/>
          <p:nvPr/>
        </p:nvGrpSpPr>
        <p:grpSpPr>
          <a:xfrm>
            <a:off x="5959222" y="4119576"/>
            <a:ext cx="2520952" cy="1024165"/>
            <a:chOff x="6917201" y="0"/>
            <a:chExt cx="2227777" cy="863400"/>
          </a:xfrm>
        </p:grpSpPr>
        <p:sp>
          <p:nvSpPr>
            <p:cNvPr id="79" name="Google Shape;79;p9"/>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9"/>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9"/>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9"/>
          <p:cNvGrpSpPr/>
          <p:nvPr/>
        </p:nvGrpSpPr>
        <p:grpSpPr>
          <a:xfrm>
            <a:off x="199149" y="2"/>
            <a:ext cx="2795414" cy="1083308"/>
            <a:chOff x="6917201" y="0"/>
            <a:chExt cx="2227777" cy="863400"/>
          </a:xfrm>
        </p:grpSpPr>
        <p:sp>
          <p:nvSpPr>
            <p:cNvPr id="83" name="Google Shape;83;p9"/>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9"/>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9"/>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 name="Google Shape;86;p9"/>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8600"/>
              <a:buFont typeface="PT Sans Narrow"/>
              <a:buNone/>
              <a:defRPr b="1" sz="8600">
                <a:solidFill>
                  <a:srgbClr val="000000"/>
                </a:solidFill>
                <a:latin typeface="PT Sans Narrow"/>
                <a:ea typeface="PT Sans Narrow"/>
                <a:cs typeface="PT Sans Narrow"/>
                <a:sym typeface="PT Sans Narrow"/>
              </a:defRPr>
            </a:lvl1pPr>
            <a:lvl2pPr lvl="1" rtl="0" algn="ctr">
              <a:spcBef>
                <a:spcPts val="0"/>
              </a:spcBef>
              <a:spcAft>
                <a:spcPts val="0"/>
              </a:spcAft>
              <a:buClr>
                <a:schemeClr val="dk2"/>
              </a:buClr>
              <a:buSzPts val="8600"/>
              <a:buNone/>
              <a:defRPr sz="8600">
                <a:solidFill>
                  <a:schemeClr val="dk2"/>
                </a:solidFill>
              </a:defRPr>
            </a:lvl2pPr>
            <a:lvl3pPr lvl="2" rtl="0" algn="ctr">
              <a:spcBef>
                <a:spcPts val="0"/>
              </a:spcBef>
              <a:spcAft>
                <a:spcPts val="0"/>
              </a:spcAft>
              <a:buClr>
                <a:schemeClr val="dk2"/>
              </a:buClr>
              <a:buSzPts val="8600"/>
              <a:buNone/>
              <a:defRPr sz="8600">
                <a:solidFill>
                  <a:schemeClr val="dk2"/>
                </a:solidFill>
              </a:defRPr>
            </a:lvl3pPr>
            <a:lvl4pPr lvl="3" rtl="0" algn="ctr">
              <a:spcBef>
                <a:spcPts val="0"/>
              </a:spcBef>
              <a:spcAft>
                <a:spcPts val="0"/>
              </a:spcAft>
              <a:buClr>
                <a:schemeClr val="dk2"/>
              </a:buClr>
              <a:buSzPts val="8600"/>
              <a:buNone/>
              <a:defRPr sz="8600">
                <a:solidFill>
                  <a:schemeClr val="dk2"/>
                </a:solidFill>
              </a:defRPr>
            </a:lvl4pPr>
            <a:lvl5pPr lvl="4" rtl="0" algn="ctr">
              <a:spcBef>
                <a:spcPts val="0"/>
              </a:spcBef>
              <a:spcAft>
                <a:spcPts val="0"/>
              </a:spcAft>
              <a:buClr>
                <a:schemeClr val="dk2"/>
              </a:buClr>
              <a:buSzPts val="8600"/>
              <a:buNone/>
              <a:defRPr sz="8600">
                <a:solidFill>
                  <a:schemeClr val="dk2"/>
                </a:solidFill>
              </a:defRPr>
            </a:lvl5pPr>
            <a:lvl6pPr lvl="5" rtl="0" algn="ctr">
              <a:spcBef>
                <a:spcPts val="0"/>
              </a:spcBef>
              <a:spcAft>
                <a:spcPts val="0"/>
              </a:spcAft>
              <a:buClr>
                <a:schemeClr val="dk2"/>
              </a:buClr>
              <a:buSzPts val="8600"/>
              <a:buNone/>
              <a:defRPr sz="8600">
                <a:solidFill>
                  <a:schemeClr val="dk2"/>
                </a:solidFill>
              </a:defRPr>
            </a:lvl6pPr>
            <a:lvl7pPr lvl="6" rtl="0" algn="ctr">
              <a:spcBef>
                <a:spcPts val="0"/>
              </a:spcBef>
              <a:spcAft>
                <a:spcPts val="0"/>
              </a:spcAft>
              <a:buClr>
                <a:schemeClr val="dk2"/>
              </a:buClr>
              <a:buSzPts val="8600"/>
              <a:buNone/>
              <a:defRPr sz="8600">
                <a:solidFill>
                  <a:schemeClr val="dk2"/>
                </a:solidFill>
              </a:defRPr>
            </a:lvl7pPr>
            <a:lvl8pPr lvl="7" rtl="0" algn="ctr">
              <a:spcBef>
                <a:spcPts val="0"/>
              </a:spcBef>
              <a:spcAft>
                <a:spcPts val="0"/>
              </a:spcAft>
              <a:buClr>
                <a:schemeClr val="dk2"/>
              </a:buClr>
              <a:buSzPts val="8600"/>
              <a:buNone/>
              <a:defRPr sz="8600">
                <a:solidFill>
                  <a:schemeClr val="dk2"/>
                </a:solidFill>
              </a:defRPr>
            </a:lvl8pPr>
            <a:lvl9pPr lvl="8" rtl="0" algn="ctr">
              <a:spcBef>
                <a:spcPts val="0"/>
              </a:spcBef>
              <a:spcAft>
                <a:spcPts val="0"/>
              </a:spcAft>
              <a:buClr>
                <a:schemeClr val="dk2"/>
              </a:buClr>
              <a:buSzPts val="8600"/>
              <a:buNone/>
              <a:defRPr sz="8600">
                <a:solidFill>
                  <a:schemeClr val="dk2"/>
                </a:solidFill>
              </a:defRPr>
            </a:lvl9pPr>
          </a:lstStyle>
          <a:p>
            <a:r>
              <a:t>xx%</a:t>
            </a:r>
          </a:p>
        </p:txBody>
      </p:sp>
      <p:sp>
        <p:nvSpPr>
          <p:cNvPr id="87" name="Google Shape;87;p9"/>
          <p:cNvSpPr txBox="1"/>
          <p:nvPr>
            <p:ph idx="1" type="body"/>
          </p:nvPr>
        </p:nvSpPr>
        <p:spPr>
          <a:xfrm>
            <a:off x="1411827" y="2863850"/>
            <a:ext cx="6372300" cy="641100"/>
          </a:xfrm>
          <a:prstGeom prst="rect">
            <a:avLst/>
          </a:prstGeom>
        </p:spPr>
        <p:txBody>
          <a:bodyPr anchorCtr="0" anchor="t" bIns="91425" lIns="91425" spcFirstLastPara="1" rIns="91425" wrap="square" tIns="91425">
            <a:noAutofit/>
          </a:bodyPr>
          <a:lstStyle>
            <a:lvl1pPr indent="-311150" lvl="0" marL="457200" rtl="0" algn="ctr">
              <a:spcBef>
                <a:spcPts val="0"/>
              </a:spcBef>
              <a:spcAft>
                <a:spcPts val="0"/>
              </a:spcAft>
              <a:buSzPts val="1300"/>
              <a:buFont typeface="Alegreya"/>
              <a:buChar char="●"/>
              <a:defRPr>
                <a:latin typeface="Alegreya"/>
                <a:ea typeface="Alegreya"/>
                <a:cs typeface="Alegreya"/>
                <a:sym typeface="Alegreya"/>
              </a:defRPr>
            </a:lvl1pPr>
            <a:lvl2pPr indent="-298450" lvl="1" marL="914400" rtl="0" algn="ctr">
              <a:spcBef>
                <a:spcPts val="1600"/>
              </a:spcBef>
              <a:spcAft>
                <a:spcPts val="0"/>
              </a:spcAft>
              <a:buSzPts val="1100"/>
              <a:buFont typeface="Alegreya"/>
              <a:buChar char="○"/>
              <a:defRPr>
                <a:latin typeface="Alegreya"/>
                <a:ea typeface="Alegreya"/>
                <a:cs typeface="Alegreya"/>
                <a:sym typeface="Alegreya"/>
              </a:defRPr>
            </a:lvl2pPr>
            <a:lvl3pPr indent="-298450" lvl="2" marL="1371600" rtl="0" algn="ctr">
              <a:spcBef>
                <a:spcPts val="1600"/>
              </a:spcBef>
              <a:spcAft>
                <a:spcPts val="0"/>
              </a:spcAft>
              <a:buSzPts val="1100"/>
              <a:buFont typeface="Alegreya"/>
              <a:buChar char="■"/>
              <a:defRPr>
                <a:latin typeface="Alegreya"/>
                <a:ea typeface="Alegreya"/>
                <a:cs typeface="Alegreya"/>
                <a:sym typeface="Alegreya"/>
              </a:defRPr>
            </a:lvl3pPr>
            <a:lvl4pPr indent="-298450" lvl="3" marL="1828800" rtl="0" algn="ctr">
              <a:spcBef>
                <a:spcPts val="1600"/>
              </a:spcBef>
              <a:spcAft>
                <a:spcPts val="0"/>
              </a:spcAft>
              <a:buSzPts val="1100"/>
              <a:buFont typeface="Alegreya"/>
              <a:buChar char="●"/>
              <a:defRPr>
                <a:latin typeface="Alegreya"/>
                <a:ea typeface="Alegreya"/>
                <a:cs typeface="Alegreya"/>
                <a:sym typeface="Alegreya"/>
              </a:defRPr>
            </a:lvl4pPr>
            <a:lvl5pPr indent="-298450" lvl="4" marL="2286000" rtl="0" algn="ctr">
              <a:spcBef>
                <a:spcPts val="1600"/>
              </a:spcBef>
              <a:spcAft>
                <a:spcPts val="0"/>
              </a:spcAft>
              <a:buSzPts val="1100"/>
              <a:buFont typeface="Alegreya"/>
              <a:buChar char="○"/>
              <a:defRPr>
                <a:latin typeface="Alegreya"/>
                <a:ea typeface="Alegreya"/>
                <a:cs typeface="Alegreya"/>
                <a:sym typeface="Alegreya"/>
              </a:defRPr>
            </a:lvl5pPr>
            <a:lvl6pPr indent="-298450" lvl="5" marL="2743200" rtl="0" algn="ctr">
              <a:spcBef>
                <a:spcPts val="1600"/>
              </a:spcBef>
              <a:spcAft>
                <a:spcPts val="0"/>
              </a:spcAft>
              <a:buSzPts val="1100"/>
              <a:buFont typeface="Alegreya"/>
              <a:buChar char="■"/>
              <a:defRPr>
                <a:latin typeface="Alegreya"/>
                <a:ea typeface="Alegreya"/>
                <a:cs typeface="Alegreya"/>
                <a:sym typeface="Alegreya"/>
              </a:defRPr>
            </a:lvl6pPr>
            <a:lvl7pPr indent="-298450" lvl="6" marL="3200400" rtl="0" algn="ctr">
              <a:spcBef>
                <a:spcPts val="1600"/>
              </a:spcBef>
              <a:spcAft>
                <a:spcPts val="0"/>
              </a:spcAft>
              <a:buSzPts val="1100"/>
              <a:buChar char="●"/>
              <a:defRPr/>
            </a:lvl7pPr>
            <a:lvl8pPr indent="-298450" lvl="7" marL="3657600" rtl="0" algn="ctr">
              <a:spcBef>
                <a:spcPts val="1600"/>
              </a:spcBef>
              <a:spcAft>
                <a:spcPts val="0"/>
              </a:spcAft>
              <a:buSzPts val="1100"/>
              <a:buChar char="○"/>
              <a:defRPr/>
            </a:lvl8pPr>
            <a:lvl9pPr indent="-298450" lvl="8" marL="4114800" rtl="0" algn="ctr">
              <a:spcBef>
                <a:spcPts val="1600"/>
              </a:spcBef>
              <a:spcAft>
                <a:spcPts val="1600"/>
              </a:spcAft>
              <a:buSzPts val="1100"/>
              <a:buChar char="■"/>
              <a:defRPr/>
            </a:lvl9pPr>
          </a:lstStyle>
          <a:p/>
        </p:txBody>
      </p:sp>
      <p:sp>
        <p:nvSpPr>
          <p:cNvPr id="88" name="Google Shape;88;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Header" type="blank">
  <p:cSld name="BLANK">
    <p:bg>
      <p:bgPr>
        <a:gradFill>
          <a:gsLst>
            <a:gs pos="0">
              <a:srgbClr val="696969"/>
            </a:gs>
            <a:gs pos="100000">
              <a:srgbClr val="1D1D1D"/>
            </a:gs>
          </a:gsLst>
          <a:lin ang="5400012" scaled="0"/>
        </a:gradFill>
      </p:bgPr>
    </p:bg>
    <p:spTree>
      <p:nvGrpSpPr>
        <p:cNvPr id="89" name="Shape 89"/>
        <p:cNvGrpSpPr/>
        <p:nvPr/>
      </p:nvGrpSpPr>
      <p:grpSpPr>
        <a:xfrm>
          <a:off x="0" y="0"/>
          <a:ext cx="0" cy="0"/>
          <a:chOff x="0" y="0"/>
          <a:chExt cx="0" cy="0"/>
        </a:xfrm>
      </p:grpSpPr>
      <p:sp>
        <p:nvSpPr>
          <p:cNvPr id="90" name="Google Shape;90;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1" name="Google Shape;91;p10"/>
          <p:cNvSpPr/>
          <p:nvPr/>
        </p:nvSpPr>
        <p:spPr>
          <a:xfrm flipH="1">
            <a:off x="3582600" y="2824500"/>
            <a:ext cx="5561400" cy="2319000"/>
          </a:xfrm>
          <a:prstGeom prst="rtTriangle">
            <a:avLst/>
          </a:prstGeom>
          <a:gradFill>
            <a:gsLst>
              <a:gs pos="0">
                <a:srgbClr val="FFFFFF"/>
              </a:gs>
              <a:gs pos="100000">
                <a:srgbClr val="B3B3B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0"/>
          <p:cNvSpPr/>
          <p:nvPr/>
        </p:nvSpPr>
        <p:spPr>
          <a:xfrm>
            <a:off x="31" y="2824500"/>
            <a:ext cx="7370400" cy="2319000"/>
          </a:xfrm>
          <a:prstGeom prst="rtTriangle">
            <a:avLst/>
          </a:prstGeom>
          <a:gradFill>
            <a:gsLst>
              <a:gs pos="0">
                <a:srgbClr val="D5BD8B"/>
              </a:gs>
              <a:gs pos="100000">
                <a:srgbClr val="9C7E4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0"/>
          <p:cNvSpPr txBox="1"/>
          <p:nvPr>
            <p:ph type="title"/>
          </p:nvPr>
        </p:nvSpPr>
        <p:spPr>
          <a:xfrm>
            <a:off x="898050" y="2120000"/>
            <a:ext cx="7347900" cy="493800"/>
          </a:xfrm>
          <a:prstGeom prst="rect">
            <a:avLst/>
          </a:prstGeom>
          <a:effectLst>
            <a:outerShdw blurRad="57150" rotWithShape="0" algn="bl" dir="5400000" dist="47625">
              <a:srgbClr val="000000">
                <a:alpha val="50000"/>
              </a:srgbClr>
            </a:outerShdw>
          </a:effectLst>
        </p:spPr>
        <p:txBody>
          <a:bodyPr anchorCtr="0" anchor="t" bIns="91425" lIns="91425" spcFirstLastPara="1" rIns="91425" wrap="square" tIns="91425">
            <a:noAutofit/>
          </a:bodyPr>
          <a:lstStyle>
            <a:lvl1pPr lvl="0" algn="ctr">
              <a:spcBef>
                <a:spcPts val="0"/>
              </a:spcBef>
              <a:spcAft>
                <a:spcPts val="0"/>
              </a:spcAft>
              <a:buNone/>
              <a:defRPr b="1" sz="4800">
                <a:solidFill>
                  <a:schemeClr val="accent3"/>
                </a:solidFill>
                <a:latin typeface="PT Sans Narrow"/>
                <a:ea typeface="PT Sans Narrow"/>
                <a:cs typeface="PT Sans Narrow"/>
                <a:sym typeface="PT Sans Narrow"/>
              </a:defRPr>
            </a:lvl1pPr>
            <a:lvl2pPr lvl="1">
              <a:spcBef>
                <a:spcPts val="0"/>
              </a:spcBef>
              <a:spcAft>
                <a:spcPts val="0"/>
              </a:spcAft>
              <a:buNone/>
              <a:defRPr>
                <a:latin typeface="Calibri"/>
                <a:ea typeface="Calibri"/>
                <a:cs typeface="Calibri"/>
                <a:sym typeface="Calibri"/>
              </a:defRPr>
            </a:lvl2pPr>
            <a:lvl3pPr lvl="2">
              <a:spcBef>
                <a:spcPts val="0"/>
              </a:spcBef>
              <a:spcAft>
                <a:spcPts val="0"/>
              </a:spcAft>
              <a:buNone/>
              <a:defRPr>
                <a:latin typeface="Calibri"/>
                <a:ea typeface="Calibri"/>
                <a:cs typeface="Calibri"/>
                <a:sym typeface="Calibri"/>
              </a:defRPr>
            </a:lvl3pPr>
            <a:lvl4pPr lvl="3">
              <a:spcBef>
                <a:spcPts val="0"/>
              </a:spcBef>
              <a:spcAft>
                <a:spcPts val="0"/>
              </a:spcAft>
              <a:buNone/>
              <a:defRPr>
                <a:latin typeface="Calibri"/>
                <a:ea typeface="Calibri"/>
                <a:cs typeface="Calibri"/>
                <a:sym typeface="Calibri"/>
              </a:defRPr>
            </a:lvl4pPr>
            <a:lvl5pPr lvl="4">
              <a:spcBef>
                <a:spcPts val="0"/>
              </a:spcBef>
              <a:spcAft>
                <a:spcPts val="0"/>
              </a:spcAft>
              <a:buNone/>
              <a:defRPr>
                <a:latin typeface="Calibri"/>
                <a:ea typeface="Calibri"/>
                <a:cs typeface="Calibri"/>
                <a:sym typeface="Calibri"/>
              </a:defRPr>
            </a:lvl5pPr>
            <a:lvl6pPr lvl="5">
              <a:spcBef>
                <a:spcPts val="0"/>
              </a:spcBef>
              <a:spcAft>
                <a:spcPts val="0"/>
              </a:spcAft>
              <a:buNone/>
              <a:defRPr>
                <a:latin typeface="Calibri"/>
                <a:ea typeface="Calibri"/>
                <a:cs typeface="Calibri"/>
                <a:sym typeface="Calibri"/>
              </a:defRPr>
            </a:lvl6pPr>
            <a:lvl7pPr lvl="6">
              <a:spcBef>
                <a:spcPts val="0"/>
              </a:spcBef>
              <a:spcAft>
                <a:spcPts val="0"/>
              </a:spcAft>
              <a:buNone/>
              <a:defRPr>
                <a:latin typeface="Calibri"/>
                <a:ea typeface="Calibri"/>
                <a:cs typeface="Calibri"/>
                <a:sym typeface="Calibri"/>
              </a:defRPr>
            </a:lvl7pPr>
            <a:lvl8pPr lvl="7">
              <a:spcBef>
                <a:spcPts val="0"/>
              </a:spcBef>
              <a:spcAft>
                <a:spcPts val="0"/>
              </a:spcAft>
              <a:buNone/>
              <a:defRPr>
                <a:latin typeface="Calibri"/>
                <a:ea typeface="Calibri"/>
                <a:cs typeface="Calibri"/>
                <a:sym typeface="Calibri"/>
              </a:defRPr>
            </a:lvl8pPr>
            <a:lvl9pPr lvl="8">
              <a:spcBef>
                <a:spcPts val="0"/>
              </a:spcBef>
              <a:spcAft>
                <a:spcPts val="0"/>
              </a:spcAft>
              <a:buNone/>
              <a:defRPr>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3"/>
          <p:cNvSpPr txBox="1"/>
          <p:nvPr>
            <p:ph idx="1" type="subTitle"/>
          </p:nvPr>
        </p:nvSpPr>
        <p:spPr>
          <a:xfrm>
            <a:off x="2074775" y="3083200"/>
            <a:ext cx="63540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libri"/>
                <a:ea typeface="Calibri"/>
                <a:cs typeface="Calibri"/>
                <a:sym typeface="Calibri"/>
              </a:rPr>
              <a:t>Spring </a:t>
            </a:r>
            <a:r>
              <a:rPr b="1" lang="en">
                <a:solidFill>
                  <a:srgbClr val="000000"/>
                </a:solidFill>
                <a:latin typeface="Calibri"/>
                <a:ea typeface="Calibri"/>
                <a:cs typeface="Calibri"/>
                <a:sym typeface="Calibri"/>
              </a:rPr>
              <a:t>2019 | Eliza Van, Isaac Wang, Carly Rae Zent, Seven Dawson</a:t>
            </a:r>
            <a:endParaRPr b="1">
              <a:solidFill>
                <a:srgbClr val="000000"/>
              </a:solidFill>
              <a:latin typeface="Calibri"/>
              <a:ea typeface="Calibri"/>
              <a:cs typeface="Calibri"/>
              <a:sym typeface="Calibri"/>
            </a:endParaRPr>
          </a:p>
        </p:txBody>
      </p:sp>
      <p:cxnSp>
        <p:nvCxnSpPr>
          <p:cNvPr id="103" name="Google Shape;103;p13"/>
          <p:cNvCxnSpPr/>
          <p:nvPr/>
        </p:nvCxnSpPr>
        <p:spPr>
          <a:xfrm>
            <a:off x="4647275" y="3083200"/>
            <a:ext cx="865800" cy="1200"/>
          </a:xfrm>
          <a:prstGeom prst="straightConnector1">
            <a:avLst/>
          </a:prstGeom>
          <a:noFill/>
          <a:ln cap="flat" cmpd="sng" w="38100">
            <a:solidFill>
              <a:schemeClr val="dk2"/>
            </a:solidFill>
            <a:prstDash val="solid"/>
            <a:round/>
            <a:headEnd len="med" w="med" type="none"/>
            <a:tailEnd len="med" w="med" type="none"/>
          </a:ln>
        </p:spPr>
      </p:cxnSp>
      <p:sp>
        <p:nvSpPr>
          <p:cNvPr id="104" name="Google Shape;104;p13"/>
          <p:cNvSpPr/>
          <p:nvPr/>
        </p:nvSpPr>
        <p:spPr>
          <a:xfrm>
            <a:off x="1536825" y="1407624"/>
            <a:ext cx="7086703" cy="1499102"/>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lt1"/>
                </a:solidFill>
                <a:latin typeface="Libre Baskerville"/>
              </a:rPr>
              <a:t>Optimizing Writing Lab </a:t>
            </a:r>
            <a:br>
              <a:rPr b="1" i="0">
                <a:ln cap="flat" cmpd="sng" w="9525">
                  <a:solidFill>
                    <a:schemeClr val="dk2"/>
                  </a:solidFill>
                  <a:prstDash val="solid"/>
                  <a:round/>
                  <a:headEnd len="sm" w="sm" type="none"/>
                  <a:tailEnd len="sm" w="sm" type="none"/>
                </a:ln>
                <a:solidFill>
                  <a:schemeClr val="lt1"/>
                </a:solidFill>
                <a:latin typeface="Libre Baskerville"/>
              </a:rPr>
            </a:br>
            <a:r>
              <a:rPr b="1" i="0">
                <a:ln cap="flat" cmpd="sng" w="9525">
                  <a:solidFill>
                    <a:schemeClr val="dk2"/>
                  </a:solidFill>
                  <a:prstDash val="solid"/>
                  <a:round/>
                  <a:headEnd len="sm" w="sm" type="none"/>
                  <a:tailEnd len="sm" w="sm" type="none"/>
                </a:ln>
                <a:solidFill>
                  <a:schemeClr val="lt1"/>
                </a:solidFill>
                <a:latin typeface="Libre Baskerville"/>
              </a:rPr>
              <a:t>Sessions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2"/>
          <p:cNvSpPr/>
          <p:nvPr/>
        </p:nvSpPr>
        <p:spPr>
          <a:xfrm>
            <a:off x="194375" y="206125"/>
            <a:ext cx="2922000" cy="4736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3" name="Google Shape;253;p22"/>
          <p:cNvCxnSpPr/>
          <p:nvPr/>
        </p:nvCxnSpPr>
        <p:spPr>
          <a:xfrm flipH="1" rot="10800000">
            <a:off x="1271013" y="1877350"/>
            <a:ext cx="914100" cy="1145100"/>
          </a:xfrm>
          <a:prstGeom prst="straightConnector1">
            <a:avLst/>
          </a:prstGeom>
          <a:noFill/>
          <a:ln cap="flat" cmpd="sng" w="76200">
            <a:solidFill>
              <a:srgbClr val="FFFFFF"/>
            </a:solidFill>
            <a:prstDash val="solid"/>
            <a:round/>
            <a:headEnd len="med" w="med" type="none"/>
            <a:tailEnd len="med" w="med" type="none"/>
          </a:ln>
        </p:spPr>
      </p:cxnSp>
      <p:sp>
        <p:nvSpPr>
          <p:cNvPr id="254" name="Google Shape;254;p22"/>
          <p:cNvSpPr/>
          <p:nvPr/>
        </p:nvSpPr>
        <p:spPr>
          <a:xfrm>
            <a:off x="194375" y="2180800"/>
            <a:ext cx="3708300" cy="538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2"/>
          <p:cNvSpPr txBox="1"/>
          <p:nvPr>
            <p:ph type="title"/>
          </p:nvPr>
        </p:nvSpPr>
        <p:spPr>
          <a:xfrm>
            <a:off x="194375" y="2147338"/>
            <a:ext cx="3987600" cy="605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a:t>Choosing a Session Length</a:t>
            </a:r>
            <a:endParaRPr/>
          </a:p>
        </p:txBody>
      </p:sp>
      <p:sp>
        <p:nvSpPr>
          <p:cNvPr id="256" name="Google Shape;256;p22"/>
          <p:cNvSpPr txBox="1"/>
          <p:nvPr>
            <p:ph idx="1" type="body"/>
          </p:nvPr>
        </p:nvSpPr>
        <p:spPr>
          <a:xfrm>
            <a:off x="4063725" y="894165"/>
            <a:ext cx="4633500" cy="3355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2100"/>
              <a:t>Choosing an hour is best while you’re becoming familiar with the writing lab</a:t>
            </a:r>
            <a:endParaRPr sz="2100"/>
          </a:p>
          <a:p>
            <a:pPr indent="0" lvl="0" marL="457200" rtl="0" algn="l">
              <a:spcBef>
                <a:spcPts val="1600"/>
              </a:spcBef>
              <a:spcAft>
                <a:spcPts val="0"/>
              </a:spcAft>
              <a:buNone/>
            </a:pPr>
            <a:r>
              <a:rPr lang="en" sz="2100"/>
              <a:t>Choose a half-hour appointment for quicker concerns, i.e., formatting and other non-generative work</a:t>
            </a:r>
            <a:endParaRPr sz="2100"/>
          </a:p>
          <a:p>
            <a:pPr indent="0" lvl="0" marL="457200" rtl="0" algn="l">
              <a:spcBef>
                <a:spcPts val="1600"/>
              </a:spcBef>
              <a:spcAft>
                <a:spcPts val="1600"/>
              </a:spcAft>
              <a:buNone/>
            </a:pPr>
            <a:r>
              <a:rPr lang="en" sz="2100"/>
              <a:t>Break up longer documents into multiple sessions</a:t>
            </a:r>
            <a:endParaRPr sz="2100"/>
          </a:p>
        </p:txBody>
      </p:sp>
      <p:grpSp>
        <p:nvGrpSpPr>
          <p:cNvPr id="257" name="Google Shape;257;p22"/>
          <p:cNvGrpSpPr/>
          <p:nvPr/>
        </p:nvGrpSpPr>
        <p:grpSpPr>
          <a:xfrm rot="-5400000">
            <a:off x="4274008" y="889618"/>
            <a:ext cx="266255" cy="275305"/>
            <a:chOff x="1922075" y="1629000"/>
            <a:chExt cx="437200" cy="437200"/>
          </a:xfrm>
        </p:grpSpPr>
        <p:sp>
          <p:nvSpPr>
            <p:cNvPr id="258" name="Google Shape;258;p22"/>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2"/>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 name="Google Shape;260;p22"/>
          <p:cNvGrpSpPr/>
          <p:nvPr/>
        </p:nvGrpSpPr>
        <p:grpSpPr>
          <a:xfrm rot="-5400000">
            <a:off x="4285177" y="2248933"/>
            <a:ext cx="266255" cy="275305"/>
            <a:chOff x="1922075" y="1629000"/>
            <a:chExt cx="437200" cy="437200"/>
          </a:xfrm>
        </p:grpSpPr>
        <p:sp>
          <p:nvSpPr>
            <p:cNvPr id="261" name="Google Shape;261;p22"/>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2"/>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22"/>
          <p:cNvGrpSpPr/>
          <p:nvPr/>
        </p:nvGrpSpPr>
        <p:grpSpPr>
          <a:xfrm>
            <a:off x="2065586" y="1228634"/>
            <a:ext cx="692630" cy="691583"/>
            <a:chOff x="6660750" y="298550"/>
            <a:chExt cx="396900" cy="396300"/>
          </a:xfrm>
        </p:grpSpPr>
        <p:sp>
          <p:nvSpPr>
            <p:cNvPr id="264" name="Google Shape;264;p22"/>
            <p:cNvSpPr/>
            <p:nvPr/>
          </p:nvSpPr>
          <p:spPr>
            <a:xfrm>
              <a:off x="6660750" y="298550"/>
              <a:ext cx="396900" cy="396300"/>
            </a:xfrm>
            <a:custGeom>
              <a:rect b="b" l="l" r="r" t="t"/>
              <a:pathLst>
                <a:path extrusionOk="0" h="15852" w="15876">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2"/>
            <p:cNvSpPr/>
            <p:nvPr/>
          </p:nvSpPr>
          <p:spPr>
            <a:xfrm>
              <a:off x="6697400" y="335200"/>
              <a:ext cx="323625" cy="323025"/>
            </a:xfrm>
            <a:custGeom>
              <a:rect b="b" l="l" r="r" t="t"/>
              <a:pathLst>
                <a:path extrusionOk="0" h="12921" w="12945">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 name="Google Shape;266;p22"/>
          <p:cNvGrpSpPr/>
          <p:nvPr/>
        </p:nvGrpSpPr>
        <p:grpSpPr>
          <a:xfrm>
            <a:off x="552532" y="3065147"/>
            <a:ext cx="684277" cy="658997"/>
            <a:chOff x="2583325" y="2972875"/>
            <a:chExt cx="462850" cy="445750"/>
          </a:xfrm>
        </p:grpSpPr>
        <p:sp>
          <p:nvSpPr>
            <p:cNvPr id="267" name="Google Shape;267;p22"/>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2"/>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22"/>
          <p:cNvGrpSpPr/>
          <p:nvPr/>
        </p:nvGrpSpPr>
        <p:grpSpPr>
          <a:xfrm rot="-5400000">
            <a:off x="4274014" y="3530020"/>
            <a:ext cx="266255" cy="275305"/>
            <a:chOff x="1922075" y="1629000"/>
            <a:chExt cx="437200" cy="437200"/>
          </a:xfrm>
        </p:grpSpPr>
        <p:sp>
          <p:nvSpPr>
            <p:cNvPr id="270" name="Google Shape;270;p22"/>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2"/>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3"/>
          <p:cNvSpPr txBox="1"/>
          <p:nvPr>
            <p:ph type="title"/>
          </p:nvPr>
        </p:nvSpPr>
        <p:spPr>
          <a:xfrm>
            <a:off x="1888684" y="1746100"/>
            <a:ext cx="5377500" cy="16461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FFFFFF"/>
                </a:solidFill>
                <a:latin typeface="Libre Baskerville"/>
                <a:ea typeface="Libre Baskerville"/>
                <a:cs typeface="Libre Baskerville"/>
                <a:sym typeface="Libre Baskerville"/>
              </a:rPr>
              <a:t>How to Prepare for a Session</a:t>
            </a:r>
            <a:endParaRPr sz="4000">
              <a:solidFill>
                <a:srgbClr val="FFFFFF"/>
              </a:solidFill>
              <a:latin typeface="Libre Baskerville"/>
              <a:ea typeface="Libre Baskerville"/>
              <a:cs typeface="Libre Baskerville"/>
              <a:sym typeface="Libre Baskerville"/>
            </a:endParaRPr>
          </a:p>
        </p:txBody>
      </p:sp>
      <p:sp>
        <p:nvSpPr>
          <p:cNvPr id="277" name="Google Shape;277;p23"/>
          <p:cNvSpPr/>
          <p:nvPr/>
        </p:nvSpPr>
        <p:spPr>
          <a:xfrm>
            <a:off x="1800650" y="1660600"/>
            <a:ext cx="5570700" cy="1817100"/>
          </a:xfrm>
          <a:prstGeom prst="rect">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4"/>
          <p:cNvSpPr txBox="1"/>
          <p:nvPr>
            <p:ph type="title"/>
          </p:nvPr>
        </p:nvSpPr>
        <p:spPr>
          <a:xfrm>
            <a:off x="434250" y="3745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Choosing a Tutor</a:t>
            </a:r>
            <a:endParaRPr>
              <a:solidFill>
                <a:srgbClr val="000000"/>
              </a:solidFill>
            </a:endParaRPr>
          </a:p>
        </p:txBody>
      </p:sp>
      <p:sp>
        <p:nvSpPr>
          <p:cNvPr id="283" name="Google Shape;283;p24"/>
          <p:cNvSpPr txBox="1"/>
          <p:nvPr>
            <p:ph idx="1" type="body"/>
          </p:nvPr>
        </p:nvSpPr>
        <p:spPr>
          <a:xfrm>
            <a:off x="831875" y="1079950"/>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E</a:t>
            </a:r>
            <a:r>
              <a:rPr lang="en" sz="2100"/>
              <a:t>very tutor is trained to work on most documents</a:t>
            </a:r>
            <a:endParaRPr sz="2100"/>
          </a:p>
          <a:p>
            <a:pPr indent="0" lvl="0" marL="0" rtl="0" algn="l">
              <a:spcBef>
                <a:spcPts val="1600"/>
              </a:spcBef>
              <a:spcAft>
                <a:spcPts val="0"/>
              </a:spcAft>
              <a:buNone/>
            </a:pPr>
            <a:r>
              <a:rPr lang="en" sz="2100"/>
              <a:t>Try out different tutors to determine which tutoring styles are best for you</a:t>
            </a:r>
            <a:endParaRPr sz="2100"/>
          </a:p>
          <a:p>
            <a:pPr indent="0" lvl="0" marL="0" rtl="0" algn="l">
              <a:spcBef>
                <a:spcPts val="1600"/>
              </a:spcBef>
              <a:spcAft>
                <a:spcPts val="0"/>
              </a:spcAft>
              <a:buNone/>
            </a:pPr>
            <a:r>
              <a:rPr lang="en" sz="2100"/>
              <a:t>Filter between graduate and undergraduate tutors in WCO</a:t>
            </a:r>
            <a:endParaRPr sz="2100"/>
          </a:p>
          <a:p>
            <a:pPr indent="0" lvl="0" marL="0" rtl="0" algn="l">
              <a:spcBef>
                <a:spcPts val="1600"/>
              </a:spcBef>
              <a:spcAft>
                <a:spcPts val="1600"/>
              </a:spcAft>
              <a:buNone/>
            </a:pPr>
            <a:r>
              <a:rPr lang="en" sz="2100"/>
              <a:t>Read tutor profiles in the Writing Lab newsletter</a:t>
            </a:r>
            <a:endParaRPr sz="2100"/>
          </a:p>
        </p:txBody>
      </p:sp>
      <p:grpSp>
        <p:nvGrpSpPr>
          <p:cNvPr id="284" name="Google Shape;284;p24"/>
          <p:cNvGrpSpPr/>
          <p:nvPr/>
        </p:nvGrpSpPr>
        <p:grpSpPr>
          <a:xfrm>
            <a:off x="544032" y="1186081"/>
            <a:ext cx="287851" cy="342255"/>
            <a:chOff x="6730350" y="2315900"/>
            <a:chExt cx="257700" cy="420100"/>
          </a:xfrm>
        </p:grpSpPr>
        <p:sp>
          <p:nvSpPr>
            <p:cNvPr id="285" name="Google Shape;285;p24"/>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4"/>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4"/>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4"/>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4"/>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 name="Google Shape;290;p24"/>
          <p:cNvGrpSpPr/>
          <p:nvPr/>
        </p:nvGrpSpPr>
        <p:grpSpPr>
          <a:xfrm>
            <a:off x="544032" y="1748056"/>
            <a:ext cx="287851" cy="342255"/>
            <a:chOff x="6730350" y="2315900"/>
            <a:chExt cx="257700" cy="420100"/>
          </a:xfrm>
        </p:grpSpPr>
        <p:sp>
          <p:nvSpPr>
            <p:cNvPr id="291" name="Google Shape;291;p24"/>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4"/>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4"/>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4"/>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4"/>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 name="Google Shape;296;p24"/>
          <p:cNvGrpSpPr/>
          <p:nvPr/>
        </p:nvGrpSpPr>
        <p:grpSpPr>
          <a:xfrm>
            <a:off x="544032" y="2719606"/>
            <a:ext cx="287851" cy="342255"/>
            <a:chOff x="6730350" y="2315900"/>
            <a:chExt cx="257700" cy="420100"/>
          </a:xfrm>
        </p:grpSpPr>
        <p:sp>
          <p:nvSpPr>
            <p:cNvPr id="297" name="Google Shape;297;p24"/>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4"/>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4"/>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4"/>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4"/>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 name="Google Shape;302;p24"/>
          <p:cNvGrpSpPr/>
          <p:nvPr/>
        </p:nvGrpSpPr>
        <p:grpSpPr>
          <a:xfrm>
            <a:off x="544032" y="3291106"/>
            <a:ext cx="287851" cy="342255"/>
            <a:chOff x="6730350" y="2315900"/>
            <a:chExt cx="257700" cy="420100"/>
          </a:xfrm>
        </p:grpSpPr>
        <p:sp>
          <p:nvSpPr>
            <p:cNvPr id="303" name="Google Shape;303;p24"/>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4"/>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4"/>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4"/>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4"/>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5"/>
          <p:cNvSpPr/>
          <p:nvPr/>
        </p:nvSpPr>
        <p:spPr>
          <a:xfrm>
            <a:off x="201750" y="1072200"/>
            <a:ext cx="8740500" cy="2999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5"/>
          <p:cNvSpPr/>
          <p:nvPr/>
        </p:nvSpPr>
        <p:spPr>
          <a:xfrm>
            <a:off x="4712800" y="1861500"/>
            <a:ext cx="1890300" cy="1698600"/>
          </a:xfrm>
          <a:prstGeom prst="triangle">
            <a:avLst>
              <a:gd fmla="val 50000" name="adj"/>
            </a:avLst>
          </a:prstGeom>
          <a:solidFill>
            <a:schemeClr val="accent3"/>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5"/>
          <p:cNvSpPr/>
          <p:nvPr/>
        </p:nvSpPr>
        <p:spPr>
          <a:xfrm>
            <a:off x="3056363" y="1565325"/>
            <a:ext cx="753000" cy="434400"/>
          </a:xfrm>
          <a:prstGeom prst="roundRect">
            <a:avLst>
              <a:gd fmla="val 9332"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5"/>
          <p:cNvSpPr txBox="1"/>
          <p:nvPr/>
        </p:nvSpPr>
        <p:spPr>
          <a:xfrm>
            <a:off x="894975" y="2397200"/>
            <a:ext cx="1209600" cy="1104900"/>
          </a:xfrm>
          <a:prstGeom prst="rect">
            <a:avLst/>
          </a:prstGeom>
          <a:solidFill>
            <a:schemeClr val="dk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libri"/>
                <a:ea typeface="Calibri"/>
                <a:cs typeface="Calibri"/>
                <a:sym typeface="Calibri"/>
              </a:rPr>
              <a:t>Come to session early (aim for ten minutes)</a:t>
            </a:r>
            <a:endParaRPr b="1">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grpSp>
        <p:nvGrpSpPr>
          <p:cNvPr id="316" name="Google Shape;316;p25"/>
          <p:cNvGrpSpPr/>
          <p:nvPr/>
        </p:nvGrpSpPr>
        <p:grpSpPr>
          <a:xfrm>
            <a:off x="1195071" y="1592059"/>
            <a:ext cx="609400" cy="599523"/>
            <a:chOff x="6660750" y="298550"/>
            <a:chExt cx="396900" cy="396300"/>
          </a:xfrm>
        </p:grpSpPr>
        <p:sp>
          <p:nvSpPr>
            <p:cNvPr id="317" name="Google Shape;317;p25"/>
            <p:cNvSpPr/>
            <p:nvPr/>
          </p:nvSpPr>
          <p:spPr>
            <a:xfrm>
              <a:off x="6660750" y="298550"/>
              <a:ext cx="396900" cy="396300"/>
            </a:xfrm>
            <a:custGeom>
              <a:rect b="b" l="l" r="r" t="t"/>
              <a:pathLst>
                <a:path extrusionOk="0" h="15852" w="15876">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5"/>
            <p:cNvSpPr/>
            <p:nvPr/>
          </p:nvSpPr>
          <p:spPr>
            <a:xfrm>
              <a:off x="6697400" y="335200"/>
              <a:ext cx="323625" cy="323025"/>
            </a:xfrm>
            <a:custGeom>
              <a:rect b="b" l="l" r="r" t="t"/>
              <a:pathLst>
                <a:path extrusionOk="0" h="12921" w="12945">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9" name="Google Shape;319;p25"/>
          <p:cNvSpPr/>
          <p:nvPr/>
        </p:nvSpPr>
        <p:spPr>
          <a:xfrm>
            <a:off x="2640088" y="2176250"/>
            <a:ext cx="1549200" cy="14718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5"/>
          <p:cNvSpPr/>
          <p:nvPr/>
        </p:nvSpPr>
        <p:spPr>
          <a:xfrm>
            <a:off x="2722278" y="2254352"/>
            <a:ext cx="1384800" cy="1315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1" name="Google Shape;321;p25"/>
          <p:cNvCxnSpPr/>
          <p:nvPr/>
        </p:nvCxnSpPr>
        <p:spPr>
          <a:xfrm>
            <a:off x="3386396" y="1782526"/>
            <a:ext cx="249000" cy="0"/>
          </a:xfrm>
          <a:prstGeom prst="straightConnector1">
            <a:avLst/>
          </a:prstGeom>
          <a:noFill/>
          <a:ln cap="flat" cmpd="sng" w="19050">
            <a:solidFill>
              <a:schemeClr val="lt1"/>
            </a:solidFill>
            <a:prstDash val="solid"/>
            <a:round/>
            <a:headEnd len="med" w="med" type="none"/>
            <a:tailEnd len="med" w="med" type="none"/>
          </a:ln>
        </p:spPr>
      </p:cxnSp>
      <p:cxnSp>
        <p:nvCxnSpPr>
          <p:cNvPr id="322" name="Google Shape;322;p25"/>
          <p:cNvCxnSpPr/>
          <p:nvPr/>
        </p:nvCxnSpPr>
        <p:spPr>
          <a:xfrm>
            <a:off x="3380283" y="1837633"/>
            <a:ext cx="182700" cy="0"/>
          </a:xfrm>
          <a:prstGeom prst="straightConnector1">
            <a:avLst/>
          </a:prstGeom>
          <a:noFill/>
          <a:ln cap="flat" cmpd="sng" w="19050">
            <a:solidFill>
              <a:schemeClr val="lt1"/>
            </a:solidFill>
            <a:prstDash val="solid"/>
            <a:round/>
            <a:headEnd len="med" w="med" type="none"/>
            <a:tailEnd len="med" w="med" type="none"/>
          </a:ln>
        </p:spPr>
      </p:cxnSp>
      <p:sp>
        <p:nvSpPr>
          <p:cNvPr id="323" name="Google Shape;323;p25"/>
          <p:cNvSpPr/>
          <p:nvPr/>
        </p:nvSpPr>
        <p:spPr>
          <a:xfrm>
            <a:off x="3126437" y="1758751"/>
            <a:ext cx="212700" cy="1578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5"/>
          <p:cNvSpPr txBox="1"/>
          <p:nvPr/>
        </p:nvSpPr>
        <p:spPr>
          <a:xfrm>
            <a:off x="831675" y="2339300"/>
            <a:ext cx="1336200" cy="1220700"/>
          </a:xfrm>
          <a:prstGeom prst="rect">
            <a:avLst/>
          </a:prstGeom>
          <a:noFill/>
          <a:ln cap="flat" cmpd="sng" w="381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25" name="Google Shape;325;p25"/>
          <p:cNvSpPr/>
          <p:nvPr/>
        </p:nvSpPr>
        <p:spPr>
          <a:xfrm>
            <a:off x="3079087" y="1604952"/>
            <a:ext cx="307323" cy="72032"/>
          </a:xfrm>
          <a:prstGeom prst="rect">
            <a:avLst/>
          </a:prstGeom>
        </p:spPr>
        <p:txBody>
          <a:bodyPr>
            <a:prstTxWarp prst="textPlain"/>
          </a:bodyPr>
          <a:lstStyle/>
          <a:p>
            <a:pPr lvl="0" algn="ctr"/>
            <a:r>
              <a:rPr b="0" i="0">
                <a:ln cap="flat" cmpd="sng" w="9525">
                  <a:solidFill>
                    <a:schemeClr val="lt1"/>
                  </a:solidFill>
                  <a:prstDash val="solid"/>
                  <a:round/>
                  <a:headEnd len="sm" w="sm" type="none"/>
                  <a:tailEnd len="sm" w="sm" type="none"/>
                </a:ln>
                <a:solidFill>
                  <a:srgbClr val="000000"/>
                </a:solidFill>
                <a:latin typeface="Arial"/>
              </a:rPr>
              <a:t>Purdue</a:t>
            </a:r>
          </a:p>
        </p:txBody>
      </p:sp>
      <p:sp>
        <p:nvSpPr>
          <p:cNvPr id="326" name="Google Shape;326;p25"/>
          <p:cNvSpPr/>
          <p:nvPr/>
        </p:nvSpPr>
        <p:spPr>
          <a:xfrm>
            <a:off x="3184437" y="1786649"/>
            <a:ext cx="96633" cy="101798"/>
          </a:xfrm>
          <a:custGeom>
            <a:rect b="b" l="l" r="r" t="t"/>
            <a:pathLst>
              <a:path extrusionOk="0" h="16120" w="1529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7" name="Google Shape;327;p25"/>
          <p:cNvGrpSpPr/>
          <p:nvPr/>
        </p:nvGrpSpPr>
        <p:grpSpPr>
          <a:xfrm>
            <a:off x="372075" y="3208925"/>
            <a:ext cx="370500" cy="403700"/>
            <a:chOff x="273125" y="2705025"/>
            <a:chExt cx="370500" cy="403700"/>
          </a:xfrm>
        </p:grpSpPr>
        <p:sp>
          <p:nvSpPr>
            <p:cNvPr id="328" name="Google Shape;328;p25"/>
            <p:cNvSpPr/>
            <p:nvPr/>
          </p:nvSpPr>
          <p:spPr>
            <a:xfrm>
              <a:off x="273125" y="2803925"/>
              <a:ext cx="307200" cy="304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5"/>
            <p:cNvSpPr txBox="1"/>
            <p:nvPr/>
          </p:nvSpPr>
          <p:spPr>
            <a:xfrm>
              <a:off x="273125" y="2705025"/>
              <a:ext cx="370500" cy="3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1"/>
                  </a:solidFill>
                  <a:latin typeface="Calibri"/>
                  <a:ea typeface="Calibri"/>
                  <a:cs typeface="Calibri"/>
                  <a:sym typeface="Calibri"/>
                </a:rPr>
                <a:t>1 </a:t>
              </a:r>
              <a:endParaRPr b="1" sz="2000">
                <a:solidFill>
                  <a:schemeClr val="lt1"/>
                </a:solidFill>
                <a:latin typeface="Calibri"/>
                <a:ea typeface="Calibri"/>
                <a:cs typeface="Calibri"/>
                <a:sym typeface="Calibri"/>
              </a:endParaRPr>
            </a:p>
          </p:txBody>
        </p:sp>
      </p:grpSp>
      <p:grpSp>
        <p:nvGrpSpPr>
          <p:cNvPr id="330" name="Google Shape;330;p25"/>
          <p:cNvGrpSpPr/>
          <p:nvPr/>
        </p:nvGrpSpPr>
        <p:grpSpPr>
          <a:xfrm>
            <a:off x="2351775" y="3204850"/>
            <a:ext cx="370500" cy="411825"/>
            <a:chOff x="1873375" y="4022900"/>
            <a:chExt cx="370500" cy="411825"/>
          </a:xfrm>
        </p:grpSpPr>
        <p:sp>
          <p:nvSpPr>
            <p:cNvPr id="331" name="Google Shape;331;p25"/>
            <p:cNvSpPr/>
            <p:nvPr/>
          </p:nvSpPr>
          <p:spPr>
            <a:xfrm>
              <a:off x="1873375" y="4129925"/>
              <a:ext cx="307200" cy="304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5"/>
            <p:cNvSpPr txBox="1"/>
            <p:nvPr/>
          </p:nvSpPr>
          <p:spPr>
            <a:xfrm>
              <a:off x="1873375" y="4022900"/>
              <a:ext cx="3705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1"/>
                  </a:solidFill>
                  <a:latin typeface="Calibri"/>
                  <a:ea typeface="Calibri"/>
                  <a:cs typeface="Calibri"/>
                  <a:sym typeface="Calibri"/>
                </a:rPr>
                <a:t>2 </a:t>
              </a:r>
              <a:endParaRPr b="1" sz="2000">
                <a:solidFill>
                  <a:schemeClr val="lt1"/>
                </a:solidFill>
                <a:latin typeface="Calibri"/>
                <a:ea typeface="Calibri"/>
                <a:cs typeface="Calibri"/>
                <a:sym typeface="Calibri"/>
              </a:endParaRPr>
            </a:p>
          </p:txBody>
        </p:sp>
      </p:grpSp>
      <p:sp>
        <p:nvSpPr>
          <p:cNvPr id="333" name="Google Shape;333;p25"/>
          <p:cNvSpPr/>
          <p:nvPr/>
        </p:nvSpPr>
        <p:spPr>
          <a:xfrm>
            <a:off x="4845489" y="2019966"/>
            <a:ext cx="1624800" cy="14601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4" name="Google Shape;334;p25"/>
          <p:cNvGrpSpPr/>
          <p:nvPr/>
        </p:nvGrpSpPr>
        <p:grpSpPr>
          <a:xfrm>
            <a:off x="4224675" y="3209388"/>
            <a:ext cx="370500" cy="402738"/>
            <a:chOff x="4119100" y="1480863"/>
            <a:chExt cx="370500" cy="402738"/>
          </a:xfrm>
        </p:grpSpPr>
        <p:sp>
          <p:nvSpPr>
            <p:cNvPr id="335" name="Google Shape;335;p25"/>
            <p:cNvSpPr/>
            <p:nvPr/>
          </p:nvSpPr>
          <p:spPr>
            <a:xfrm>
              <a:off x="4119100" y="1578800"/>
              <a:ext cx="307200" cy="304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5"/>
            <p:cNvSpPr txBox="1"/>
            <p:nvPr/>
          </p:nvSpPr>
          <p:spPr>
            <a:xfrm>
              <a:off x="4119100" y="1480863"/>
              <a:ext cx="3705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1"/>
                  </a:solidFill>
                  <a:latin typeface="Calibri"/>
                  <a:ea typeface="Calibri"/>
                  <a:cs typeface="Calibri"/>
                  <a:sym typeface="Calibri"/>
                </a:rPr>
                <a:t>3 </a:t>
              </a:r>
              <a:endParaRPr b="1" sz="2000">
                <a:solidFill>
                  <a:schemeClr val="lt1"/>
                </a:solidFill>
                <a:latin typeface="Calibri"/>
                <a:ea typeface="Calibri"/>
                <a:cs typeface="Calibri"/>
                <a:sym typeface="Calibri"/>
              </a:endParaRPr>
            </a:p>
          </p:txBody>
        </p:sp>
      </p:grpSp>
      <p:sp>
        <p:nvSpPr>
          <p:cNvPr id="337" name="Google Shape;337;p25"/>
          <p:cNvSpPr txBox="1"/>
          <p:nvPr/>
        </p:nvSpPr>
        <p:spPr>
          <a:xfrm>
            <a:off x="2828050" y="2518250"/>
            <a:ext cx="1209600" cy="78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libri"/>
                <a:ea typeface="Calibri"/>
                <a:cs typeface="Calibri"/>
                <a:sym typeface="Calibri"/>
              </a:rPr>
              <a:t>Have your Purdue ID with you</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p:txBody>
      </p:sp>
      <p:sp>
        <p:nvSpPr>
          <p:cNvPr id="338" name="Google Shape;338;p25"/>
          <p:cNvSpPr txBox="1"/>
          <p:nvPr/>
        </p:nvSpPr>
        <p:spPr>
          <a:xfrm>
            <a:off x="4955025" y="2495300"/>
            <a:ext cx="1342500" cy="9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libri"/>
                <a:ea typeface="Calibri"/>
                <a:cs typeface="Calibri"/>
                <a:sym typeface="Calibri"/>
              </a:rPr>
              <a:t>Consider bringing printed copies of your work</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p:txBody>
      </p:sp>
      <p:grpSp>
        <p:nvGrpSpPr>
          <p:cNvPr id="339" name="Google Shape;339;p25"/>
          <p:cNvGrpSpPr/>
          <p:nvPr/>
        </p:nvGrpSpPr>
        <p:grpSpPr>
          <a:xfrm>
            <a:off x="4837764" y="1495448"/>
            <a:ext cx="516716" cy="625895"/>
            <a:chOff x="584925" y="922575"/>
            <a:chExt cx="415200" cy="502525"/>
          </a:xfrm>
        </p:grpSpPr>
        <p:sp>
          <p:nvSpPr>
            <p:cNvPr id="340" name="Google Shape;340;p25"/>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5"/>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5"/>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3" name="Google Shape;343;p25"/>
          <p:cNvSpPr/>
          <p:nvPr/>
        </p:nvSpPr>
        <p:spPr>
          <a:xfrm>
            <a:off x="6853125" y="1302300"/>
            <a:ext cx="2009700" cy="3052200"/>
          </a:xfrm>
          <a:prstGeom prst="rect">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5"/>
          <p:cNvSpPr txBox="1"/>
          <p:nvPr/>
        </p:nvSpPr>
        <p:spPr>
          <a:xfrm>
            <a:off x="7099700" y="1302300"/>
            <a:ext cx="1549200" cy="24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8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rPr b="1" lang="en" sz="1200">
                <a:latin typeface="Calibri"/>
                <a:ea typeface="Calibri"/>
                <a:cs typeface="Calibri"/>
                <a:sym typeface="Calibri"/>
              </a:rPr>
              <a:t>Consider scheduling appointments in advance, especially around busy weeks of the semester. </a:t>
            </a:r>
            <a:endParaRPr b="1"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b="1" lang="en" sz="1200">
                <a:latin typeface="Calibri"/>
                <a:ea typeface="Calibri"/>
                <a:cs typeface="Calibri"/>
                <a:sym typeface="Calibri"/>
              </a:rPr>
              <a:t>Schedule appointments with substantial time before due dates</a:t>
            </a:r>
            <a:endParaRPr b="1" sz="1200">
              <a:latin typeface="Calibri"/>
              <a:ea typeface="Calibri"/>
              <a:cs typeface="Calibri"/>
              <a:sym typeface="Calibri"/>
            </a:endParaRPr>
          </a:p>
          <a:p>
            <a:pPr indent="0" lvl="0" marL="0" rtl="0" algn="l">
              <a:lnSpc>
                <a:spcPct val="115000"/>
              </a:lnSpc>
              <a:spcBef>
                <a:spcPts val="1600"/>
              </a:spcBef>
              <a:spcAft>
                <a:spcPts val="0"/>
              </a:spcAft>
              <a:buNone/>
            </a:pPr>
            <a:r>
              <a:rPr b="1" lang="en" sz="1200">
                <a:latin typeface="Calibri"/>
                <a:ea typeface="Calibri"/>
                <a:cs typeface="Calibri"/>
                <a:sym typeface="Calibri"/>
              </a:rPr>
              <a:t>Take traffic/travel into account</a:t>
            </a:r>
            <a:endParaRPr b="1" sz="1200">
              <a:latin typeface="Calibri"/>
              <a:ea typeface="Calibri"/>
              <a:cs typeface="Calibri"/>
              <a:sym typeface="Calibri"/>
            </a:endParaRPr>
          </a:p>
          <a:p>
            <a:pPr indent="0" lvl="0" marL="0" rtl="0" algn="l">
              <a:spcBef>
                <a:spcPts val="160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45" name="Google Shape;345;p25"/>
          <p:cNvSpPr txBox="1"/>
          <p:nvPr/>
        </p:nvSpPr>
        <p:spPr>
          <a:xfrm>
            <a:off x="6977675" y="1302300"/>
            <a:ext cx="12096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Calibri"/>
                <a:ea typeface="Calibri"/>
                <a:cs typeface="Calibri"/>
                <a:sym typeface="Calibri"/>
              </a:rPr>
              <a:t>Other Tips: </a:t>
            </a:r>
            <a:endParaRPr b="1" sz="1700">
              <a:solidFill>
                <a:schemeClr val="lt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346" name="Google Shape;346;p25"/>
          <p:cNvSpPr txBox="1"/>
          <p:nvPr/>
        </p:nvSpPr>
        <p:spPr>
          <a:xfrm>
            <a:off x="201750" y="366600"/>
            <a:ext cx="3752400" cy="545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PT Sans Narrow"/>
                <a:ea typeface="PT Sans Narrow"/>
                <a:cs typeface="PT Sans Narrow"/>
                <a:sym typeface="PT Sans Narrow"/>
              </a:rPr>
              <a:t> Logistics before a Session    </a:t>
            </a:r>
            <a:endParaRPr b="1" sz="3000">
              <a:latin typeface="PT Sans Narrow"/>
              <a:ea typeface="PT Sans Narrow"/>
              <a:cs typeface="PT Sans Narrow"/>
              <a:sym typeface="PT Sans Narrow"/>
            </a:endParaRPr>
          </a:p>
        </p:txBody>
      </p:sp>
      <p:grpSp>
        <p:nvGrpSpPr>
          <p:cNvPr id="347" name="Google Shape;347;p25"/>
          <p:cNvGrpSpPr/>
          <p:nvPr/>
        </p:nvGrpSpPr>
        <p:grpSpPr>
          <a:xfrm rot="-5400000">
            <a:off x="6969162" y="1683330"/>
            <a:ext cx="186422" cy="186422"/>
            <a:chOff x="1922075" y="1629000"/>
            <a:chExt cx="437200" cy="437200"/>
          </a:xfrm>
        </p:grpSpPr>
        <p:sp>
          <p:nvSpPr>
            <p:cNvPr id="348" name="Google Shape;348;p25"/>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5"/>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 name="Google Shape;350;p25"/>
          <p:cNvGrpSpPr/>
          <p:nvPr/>
        </p:nvGrpSpPr>
        <p:grpSpPr>
          <a:xfrm rot="-5400000">
            <a:off x="6969162" y="2772093"/>
            <a:ext cx="186422" cy="186422"/>
            <a:chOff x="1922075" y="1629000"/>
            <a:chExt cx="437200" cy="437200"/>
          </a:xfrm>
        </p:grpSpPr>
        <p:sp>
          <p:nvSpPr>
            <p:cNvPr id="351" name="Google Shape;351;p25"/>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5"/>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25"/>
          <p:cNvGrpSpPr/>
          <p:nvPr/>
        </p:nvGrpSpPr>
        <p:grpSpPr>
          <a:xfrm rot="-5400000">
            <a:off x="6969162" y="3794405"/>
            <a:ext cx="186422" cy="186422"/>
            <a:chOff x="1922075" y="1629000"/>
            <a:chExt cx="437200" cy="437200"/>
          </a:xfrm>
        </p:grpSpPr>
        <p:sp>
          <p:nvSpPr>
            <p:cNvPr id="354" name="Google Shape;354;p25"/>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5"/>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6"/>
          <p:cNvSpPr txBox="1"/>
          <p:nvPr>
            <p:ph type="title"/>
          </p:nvPr>
        </p:nvSpPr>
        <p:spPr>
          <a:xfrm>
            <a:off x="411050" y="361150"/>
            <a:ext cx="7505700" cy="70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Creating Realistic Expectations</a:t>
            </a:r>
            <a:endParaRPr>
              <a:solidFill>
                <a:srgbClr val="000000"/>
              </a:solidFill>
            </a:endParaRPr>
          </a:p>
        </p:txBody>
      </p:sp>
      <p:sp>
        <p:nvSpPr>
          <p:cNvPr id="361" name="Google Shape;361;p26"/>
          <p:cNvSpPr txBox="1"/>
          <p:nvPr>
            <p:ph idx="1" type="body"/>
          </p:nvPr>
        </p:nvSpPr>
        <p:spPr>
          <a:xfrm>
            <a:off x="453300" y="1184600"/>
            <a:ext cx="7505700" cy="24480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2100"/>
              <a:t>Choose a 30-minute and 60-minute appointment based on your needs</a:t>
            </a:r>
            <a:endParaRPr sz="2100"/>
          </a:p>
          <a:p>
            <a:pPr indent="0" lvl="0" marL="457200" rtl="0" algn="l">
              <a:spcBef>
                <a:spcPts val="1600"/>
              </a:spcBef>
              <a:spcAft>
                <a:spcPts val="0"/>
              </a:spcAft>
              <a:buNone/>
            </a:pPr>
            <a:r>
              <a:rPr lang="en" sz="2100"/>
              <a:t>Tutors will most often focus on Higher Order Concerns before Lower Order Concerns</a:t>
            </a:r>
            <a:endParaRPr sz="2100"/>
          </a:p>
          <a:p>
            <a:pPr indent="0" lvl="0" marL="457200" rtl="0" algn="l">
              <a:spcBef>
                <a:spcPts val="1600"/>
              </a:spcBef>
              <a:spcAft>
                <a:spcPts val="0"/>
              </a:spcAft>
              <a:buNone/>
            </a:pPr>
            <a:r>
              <a:rPr lang="en" sz="2100"/>
              <a:t>Understand that not every writing concern can always be addressed in a single session</a:t>
            </a:r>
            <a:endParaRPr sz="2100"/>
          </a:p>
          <a:p>
            <a:pPr indent="0" lvl="0" marL="457200" rtl="0" algn="l">
              <a:spcBef>
                <a:spcPts val="1600"/>
              </a:spcBef>
              <a:spcAft>
                <a:spcPts val="1600"/>
              </a:spcAft>
              <a:buNone/>
            </a:pPr>
            <a:r>
              <a:t/>
            </a:r>
            <a:endParaRPr sz="2100"/>
          </a:p>
        </p:txBody>
      </p:sp>
      <p:grpSp>
        <p:nvGrpSpPr>
          <p:cNvPr id="362" name="Google Shape;362;p26"/>
          <p:cNvGrpSpPr/>
          <p:nvPr/>
        </p:nvGrpSpPr>
        <p:grpSpPr>
          <a:xfrm rot="-5400000">
            <a:off x="627548" y="1264039"/>
            <a:ext cx="266255" cy="266255"/>
            <a:chOff x="1922075" y="1629000"/>
            <a:chExt cx="437200" cy="437200"/>
          </a:xfrm>
        </p:grpSpPr>
        <p:sp>
          <p:nvSpPr>
            <p:cNvPr id="363" name="Google Shape;363;p26"/>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6"/>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 name="Google Shape;365;p26"/>
          <p:cNvGrpSpPr/>
          <p:nvPr/>
        </p:nvGrpSpPr>
        <p:grpSpPr>
          <a:xfrm rot="-5400000">
            <a:off x="627548" y="2197439"/>
            <a:ext cx="266255" cy="266255"/>
            <a:chOff x="1922075" y="1629000"/>
            <a:chExt cx="437200" cy="437200"/>
          </a:xfrm>
        </p:grpSpPr>
        <p:sp>
          <p:nvSpPr>
            <p:cNvPr id="366" name="Google Shape;366;p26"/>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6"/>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26"/>
          <p:cNvGrpSpPr/>
          <p:nvPr/>
        </p:nvGrpSpPr>
        <p:grpSpPr>
          <a:xfrm rot="-5400000">
            <a:off x="627548" y="3130839"/>
            <a:ext cx="266255" cy="266255"/>
            <a:chOff x="1922075" y="1629000"/>
            <a:chExt cx="437200" cy="437200"/>
          </a:xfrm>
        </p:grpSpPr>
        <p:sp>
          <p:nvSpPr>
            <p:cNvPr id="369" name="Google Shape;369;p26"/>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6"/>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7"/>
          <p:cNvSpPr/>
          <p:nvPr/>
        </p:nvSpPr>
        <p:spPr>
          <a:xfrm>
            <a:off x="1525800" y="1540500"/>
            <a:ext cx="6092400" cy="2062500"/>
          </a:xfrm>
          <a:prstGeom prst="rect">
            <a:avLst/>
          </a:prstGeom>
          <a:solidFill>
            <a:schemeClr val="accent3"/>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7"/>
          <p:cNvSpPr txBox="1"/>
          <p:nvPr>
            <p:ph type="title"/>
          </p:nvPr>
        </p:nvSpPr>
        <p:spPr>
          <a:xfrm>
            <a:off x="1619400" y="1635900"/>
            <a:ext cx="5905200" cy="1871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FFFFFF"/>
                </a:solidFill>
                <a:latin typeface="Libre Baskerville"/>
                <a:ea typeface="Libre Baskerville"/>
                <a:cs typeface="Libre Baskerville"/>
                <a:sym typeface="Libre Baskerville"/>
              </a:rPr>
              <a:t>How to Continue Learning after the Session</a:t>
            </a:r>
            <a:endParaRPr sz="4000">
              <a:solidFill>
                <a:srgbClr val="FFFFFF"/>
              </a:solidFill>
              <a:latin typeface="Libre Baskerville"/>
              <a:ea typeface="Libre Baskerville"/>
              <a:cs typeface="Libre Baskerville"/>
              <a:sym typeface="Libre Baskervill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8"/>
          <p:cNvSpPr txBox="1"/>
          <p:nvPr>
            <p:ph type="title"/>
          </p:nvPr>
        </p:nvSpPr>
        <p:spPr>
          <a:xfrm>
            <a:off x="453300" y="8133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Building Error Logs</a:t>
            </a:r>
            <a:endParaRPr/>
          </a:p>
        </p:txBody>
      </p:sp>
      <p:sp>
        <p:nvSpPr>
          <p:cNvPr id="382" name="Google Shape;382;p28"/>
          <p:cNvSpPr txBox="1"/>
          <p:nvPr>
            <p:ph idx="1" type="body"/>
          </p:nvPr>
        </p:nvSpPr>
        <p:spPr>
          <a:xfrm>
            <a:off x="453300" y="1395650"/>
            <a:ext cx="7505700" cy="24480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sz="2100"/>
              <a:t>Keep a private document where you track your common writing errors and their individual revisions</a:t>
            </a:r>
            <a:endParaRPr sz="2100"/>
          </a:p>
          <a:p>
            <a:pPr indent="-361950" lvl="0" marL="457200" rtl="0" algn="l">
              <a:spcBef>
                <a:spcPts val="0"/>
              </a:spcBef>
              <a:spcAft>
                <a:spcPts val="0"/>
              </a:spcAft>
              <a:buSzPts val="2100"/>
              <a:buChar char="●"/>
            </a:pPr>
            <a:r>
              <a:rPr lang="en" sz="2100"/>
              <a:t>Include larger writing concepts like thesis statements and topic sentences and smaller errors like grammatical error patterns</a:t>
            </a:r>
            <a:endParaRPr sz="2100"/>
          </a:p>
          <a:p>
            <a:pPr indent="-361950" lvl="0" marL="457200" rtl="0" algn="l">
              <a:spcBef>
                <a:spcPts val="0"/>
              </a:spcBef>
              <a:spcAft>
                <a:spcPts val="0"/>
              </a:spcAft>
              <a:buSzPts val="2100"/>
              <a:buChar char="●"/>
            </a:pPr>
            <a:r>
              <a:rPr lang="en" sz="2100"/>
              <a:t>Study your error own errors and model your future writing from the revisions you’ve made </a:t>
            </a: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9"/>
          <p:cNvSpPr txBox="1"/>
          <p:nvPr>
            <p:ph type="title"/>
          </p:nvPr>
        </p:nvSpPr>
        <p:spPr>
          <a:xfrm>
            <a:off x="453300" y="8133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Practicing Skills You’ve Learned</a:t>
            </a:r>
            <a:endParaRPr/>
          </a:p>
        </p:txBody>
      </p:sp>
      <p:sp>
        <p:nvSpPr>
          <p:cNvPr id="388" name="Google Shape;388;p29"/>
          <p:cNvSpPr txBox="1"/>
          <p:nvPr>
            <p:ph idx="1" type="body"/>
          </p:nvPr>
        </p:nvSpPr>
        <p:spPr>
          <a:xfrm>
            <a:off x="453300" y="1409225"/>
            <a:ext cx="7505700" cy="24480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sz="2100"/>
              <a:t>Reflect on what you felt was most helpful in the session, so you can ask for that next time</a:t>
            </a:r>
            <a:endParaRPr sz="2100"/>
          </a:p>
          <a:p>
            <a:pPr indent="-361950" lvl="0" marL="457200" rtl="0" algn="l">
              <a:spcBef>
                <a:spcPts val="0"/>
              </a:spcBef>
              <a:spcAft>
                <a:spcPts val="0"/>
              </a:spcAft>
              <a:buSzPts val="2100"/>
              <a:buChar char="●"/>
            </a:pPr>
            <a:r>
              <a:rPr lang="en" sz="2100"/>
              <a:t>Go over session notes (both own and tutor’s) soon after the session, so you can more easily internalize them</a:t>
            </a:r>
            <a:endParaRPr sz="2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0"/>
          <p:cNvSpPr txBox="1"/>
          <p:nvPr>
            <p:ph type="title"/>
          </p:nvPr>
        </p:nvSpPr>
        <p:spPr>
          <a:xfrm>
            <a:off x="453300" y="8133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Follow-Up Appointments</a:t>
            </a:r>
            <a:endParaRPr/>
          </a:p>
        </p:txBody>
      </p:sp>
      <p:sp>
        <p:nvSpPr>
          <p:cNvPr id="394" name="Google Shape;394;p30"/>
          <p:cNvSpPr txBox="1"/>
          <p:nvPr>
            <p:ph idx="1" type="body"/>
          </p:nvPr>
        </p:nvSpPr>
        <p:spPr>
          <a:xfrm>
            <a:off x="453300" y="1395725"/>
            <a:ext cx="7505700" cy="24480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sz="2100"/>
              <a:t>Address additional concerns or work on later stages of the document with follow-up appointments</a:t>
            </a:r>
            <a:endParaRPr sz="2100"/>
          </a:p>
          <a:p>
            <a:pPr indent="-361950" lvl="0" marL="457200" rtl="0" algn="l">
              <a:spcBef>
                <a:spcPts val="0"/>
              </a:spcBef>
              <a:spcAft>
                <a:spcPts val="0"/>
              </a:spcAft>
              <a:buSzPts val="2100"/>
              <a:buChar char="●"/>
            </a:pPr>
            <a:r>
              <a:rPr lang="en" sz="2100"/>
              <a:t>Making appointments with the same tutor can be </a:t>
            </a:r>
            <a:r>
              <a:rPr lang="en" sz="2100"/>
              <a:t>advantageous</a:t>
            </a:r>
            <a:r>
              <a:rPr lang="en" sz="2100"/>
              <a:t> for deeper understanding</a:t>
            </a:r>
            <a:endParaRPr sz="2100"/>
          </a:p>
          <a:p>
            <a:pPr indent="-361950" lvl="0" marL="457200" rtl="0" algn="l">
              <a:spcBef>
                <a:spcPts val="0"/>
              </a:spcBef>
              <a:spcAft>
                <a:spcPts val="0"/>
              </a:spcAft>
              <a:buSzPts val="2100"/>
              <a:buChar char="●"/>
            </a:pPr>
            <a:r>
              <a:rPr lang="en" sz="2100"/>
              <a:t>Making appointments with a different tutor can help you get additional perspectives</a:t>
            </a:r>
            <a:endParaRPr sz="2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4"/>
          <p:cNvSpPr txBox="1"/>
          <p:nvPr>
            <p:ph type="title"/>
          </p:nvPr>
        </p:nvSpPr>
        <p:spPr>
          <a:xfrm>
            <a:off x="1888684" y="1746100"/>
            <a:ext cx="5377500" cy="16461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FFFFFF"/>
                </a:solidFill>
                <a:latin typeface="Libre Baskerville"/>
                <a:ea typeface="Libre Baskerville"/>
                <a:cs typeface="Libre Baskerville"/>
                <a:sym typeface="Libre Baskerville"/>
              </a:rPr>
              <a:t>Types of Writing Lab Sessions </a:t>
            </a:r>
            <a:endParaRPr sz="4000">
              <a:solidFill>
                <a:srgbClr val="FFFFFF"/>
              </a:solidFill>
              <a:latin typeface="Libre Baskerville"/>
              <a:ea typeface="Libre Baskerville"/>
              <a:cs typeface="Libre Baskerville"/>
              <a:sym typeface="Libre Baskerville"/>
            </a:endParaRPr>
          </a:p>
        </p:txBody>
      </p:sp>
      <p:sp>
        <p:nvSpPr>
          <p:cNvPr id="110" name="Google Shape;110;p14"/>
          <p:cNvSpPr/>
          <p:nvPr/>
        </p:nvSpPr>
        <p:spPr>
          <a:xfrm>
            <a:off x="1800650" y="1660600"/>
            <a:ext cx="5570700" cy="1817100"/>
          </a:xfrm>
          <a:prstGeom prst="rect">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5"/>
          <p:cNvSpPr/>
          <p:nvPr/>
        </p:nvSpPr>
        <p:spPr>
          <a:xfrm>
            <a:off x="4699625" y="204450"/>
            <a:ext cx="4250400" cy="473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a:off x="1040675" y="1354675"/>
            <a:ext cx="2571600" cy="518700"/>
          </a:xfrm>
          <a:prstGeom prst="flowChartAlternateProcess">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txBox="1"/>
          <p:nvPr>
            <p:ph idx="1" type="body"/>
          </p:nvPr>
        </p:nvSpPr>
        <p:spPr>
          <a:xfrm>
            <a:off x="1040675" y="1339675"/>
            <a:ext cx="25716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Calibri"/>
                <a:ea typeface="Calibri"/>
                <a:cs typeface="Calibri"/>
                <a:sym typeface="Calibri"/>
              </a:rPr>
              <a:t>Face-to-face tutoring</a:t>
            </a:r>
            <a:endParaRPr b="1" sz="2000">
              <a:latin typeface="Calibri"/>
              <a:ea typeface="Calibri"/>
              <a:cs typeface="Calibri"/>
              <a:sym typeface="Calibri"/>
            </a:endParaRPr>
          </a:p>
          <a:p>
            <a:pPr indent="0" lvl="0" marL="0" rtl="0" algn="l">
              <a:spcBef>
                <a:spcPts val="1600"/>
              </a:spcBef>
              <a:spcAft>
                <a:spcPts val="1600"/>
              </a:spcAft>
              <a:buNone/>
            </a:pPr>
            <a:r>
              <a:t/>
            </a:r>
            <a:endParaRPr sz="2100"/>
          </a:p>
        </p:txBody>
      </p:sp>
      <p:sp>
        <p:nvSpPr>
          <p:cNvPr id="118" name="Google Shape;118;p15"/>
          <p:cNvSpPr/>
          <p:nvPr/>
        </p:nvSpPr>
        <p:spPr>
          <a:xfrm>
            <a:off x="1020238" y="3788825"/>
            <a:ext cx="3114900" cy="7395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a:off x="1039550" y="2579238"/>
            <a:ext cx="3035400" cy="518700"/>
          </a:xfrm>
          <a:prstGeom prst="roundRect">
            <a:avLst>
              <a:gd fmla="val 16667"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txBox="1"/>
          <p:nvPr>
            <p:ph type="title"/>
          </p:nvPr>
        </p:nvSpPr>
        <p:spPr>
          <a:xfrm>
            <a:off x="279475" y="385075"/>
            <a:ext cx="4250400" cy="73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Types of Writing Lab Sessions  </a:t>
            </a:r>
            <a:endParaRPr>
              <a:solidFill>
                <a:srgbClr val="000000"/>
              </a:solidFill>
            </a:endParaRPr>
          </a:p>
        </p:txBody>
      </p:sp>
      <p:sp>
        <p:nvSpPr>
          <p:cNvPr id="121" name="Google Shape;121;p15"/>
          <p:cNvSpPr txBox="1"/>
          <p:nvPr/>
        </p:nvSpPr>
        <p:spPr>
          <a:xfrm>
            <a:off x="5317744" y="1191775"/>
            <a:ext cx="3447600" cy="135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Calibri"/>
                <a:ea typeface="Calibri"/>
                <a:cs typeface="Calibri"/>
                <a:sym typeface="Calibri"/>
              </a:rPr>
              <a:t>We can help you with a</a:t>
            </a:r>
            <a:r>
              <a:rPr b="1" lang="en" sz="1800">
                <a:solidFill>
                  <a:srgbClr val="FFFFFF"/>
                </a:solidFill>
                <a:latin typeface="Calibri"/>
                <a:ea typeface="Calibri"/>
                <a:cs typeface="Calibri"/>
                <a:sym typeface="Calibri"/>
              </a:rPr>
              <a:t>ny document, any stage of the writing process! </a:t>
            </a:r>
            <a:endParaRPr b="1" sz="1800">
              <a:solidFill>
                <a:srgbClr val="FFFFFF"/>
              </a:solidFill>
              <a:latin typeface="Calibri"/>
              <a:ea typeface="Calibri"/>
              <a:cs typeface="Calibri"/>
              <a:sym typeface="Calibri"/>
            </a:endParaRPr>
          </a:p>
          <a:p>
            <a:pPr indent="0" lvl="0" marL="0" rtl="0" algn="l">
              <a:spcBef>
                <a:spcPts val="1600"/>
              </a:spcBef>
              <a:spcAft>
                <a:spcPts val="0"/>
              </a:spcAft>
              <a:buNone/>
            </a:pPr>
            <a:r>
              <a:t/>
            </a:r>
            <a:endParaRPr>
              <a:latin typeface="Calibri"/>
              <a:ea typeface="Calibri"/>
              <a:cs typeface="Calibri"/>
              <a:sym typeface="Calibri"/>
            </a:endParaRPr>
          </a:p>
        </p:txBody>
      </p:sp>
      <p:grpSp>
        <p:nvGrpSpPr>
          <p:cNvPr id="122" name="Google Shape;122;p15"/>
          <p:cNvGrpSpPr/>
          <p:nvPr/>
        </p:nvGrpSpPr>
        <p:grpSpPr>
          <a:xfrm>
            <a:off x="4915554" y="1258762"/>
            <a:ext cx="324599" cy="385946"/>
            <a:chOff x="6730350" y="2315900"/>
            <a:chExt cx="257700" cy="420100"/>
          </a:xfrm>
        </p:grpSpPr>
        <p:sp>
          <p:nvSpPr>
            <p:cNvPr id="123" name="Google Shape;123;p15"/>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 name="Google Shape;128;p15"/>
          <p:cNvSpPr txBox="1"/>
          <p:nvPr/>
        </p:nvSpPr>
        <p:spPr>
          <a:xfrm>
            <a:off x="1039550" y="2579238"/>
            <a:ext cx="3772200" cy="51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2000">
                <a:solidFill>
                  <a:schemeClr val="dk2"/>
                </a:solidFill>
                <a:latin typeface="Calibri"/>
                <a:ea typeface="Calibri"/>
                <a:cs typeface="Calibri"/>
                <a:sym typeface="Calibri"/>
              </a:rPr>
              <a:t>Online tutoring (Live chat)</a:t>
            </a:r>
            <a:endParaRPr b="1" sz="2000">
              <a:latin typeface="Calibri"/>
              <a:ea typeface="Calibri"/>
              <a:cs typeface="Calibri"/>
              <a:sym typeface="Calibri"/>
            </a:endParaRPr>
          </a:p>
        </p:txBody>
      </p:sp>
      <p:sp>
        <p:nvSpPr>
          <p:cNvPr id="129" name="Google Shape;129;p15"/>
          <p:cNvSpPr txBox="1"/>
          <p:nvPr/>
        </p:nvSpPr>
        <p:spPr>
          <a:xfrm>
            <a:off x="998201" y="3712925"/>
            <a:ext cx="3281100" cy="89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chemeClr val="dk2"/>
                </a:solidFill>
                <a:latin typeface="Calibri"/>
                <a:ea typeface="Calibri"/>
                <a:cs typeface="Calibri"/>
                <a:sym typeface="Calibri"/>
              </a:rPr>
              <a:t>E-tutoring </a:t>
            </a:r>
            <a:endParaRPr b="1" sz="2000">
              <a:solidFill>
                <a:schemeClr val="dk2"/>
              </a:solidFill>
              <a:latin typeface="Calibri"/>
              <a:ea typeface="Calibri"/>
              <a:cs typeface="Calibri"/>
              <a:sym typeface="Calibri"/>
            </a:endParaRPr>
          </a:p>
          <a:p>
            <a:pPr indent="0" lvl="0" marL="0" rtl="0" algn="l">
              <a:lnSpc>
                <a:spcPct val="115000"/>
              </a:lnSpc>
              <a:spcBef>
                <a:spcPts val="0"/>
              </a:spcBef>
              <a:spcAft>
                <a:spcPts val="1600"/>
              </a:spcAft>
              <a:buNone/>
            </a:pPr>
            <a:r>
              <a:rPr b="1" lang="en" sz="1600">
                <a:solidFill>
                  <a:schemeClr val="dk2"/>
                </a:solidFill>
                <a:latin typeface="Calibri"/>
                <a:ea typeface="Calibri"/>
                <a:cs typeface="Calibri"/>
                <a:sym typeface="Calibri"/>
              </a:rPr>
              <a:t>(Send a document to be looked at)</a:t>
            </a:r>
            <a:endParaRPr b="1" sz="1600">
              <a:solidFill>
                <a:schemeClr val="dk2"/>
              </a:solidFill>
              <a:latin typeface="Calibri"/>
              <a:ea typeface="Calibri"/>
              <a:cs typeface="Calibri"/>
              <a:sym typeface="Calibri"/>
            </a:endParaRPr>
          </a:p>
        </p:txBody>
      </p:sp>
      <p:sp>
        <p:nvSpPr>
          <p:cNvPr id="130" name="Google Shape;130;p15"/>
          <p:cNvSpPr/>
          <p:nvPr/>
        </p:nvSpPr>
        <p:spPr>
          <a:xfrm>
            <a:off x="538249" y="1430201"/>
            <a:ext cx="348727" cy="367657"/>
          </a:xfrm>
          <a:custGeom>
            <a:rect b="b" l="l" r="r" t="t"/>
            <a:pathLst>
              <a:path extrusionOk="0" h="16120" w="1529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EA9999"/>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 name="Google Shape;131;p15"/>
          <p:cNvGrpSpPr/>
          <p:nvPr/>
        </p:nvGrpSpPr>
        <p:grpSpPr>
          <a:xfrm>
            <a:off x="538244" y="2671759"/>
            <a:ext cx="346490" cy="333688"/>
            <a:chOff x="2583325" y="2972875"/>
            <a:chExt cx="462850" cy="445750"/>
          </a:xfrm>
        </p:grpSpPr>
        <p:sp>
          <p:nvSpPr>
            <p:cNvPr id="132" name="Google Shape;132;p15"/>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 name="Google Shape;134;p15"/>
          <p:cNvGrpSpPr/>
          <p:nvPr/>
        </p:nvGrpSpPr>
        <p:grpSpPr>
          <a:xfrm>
            <a:off x="517817" y="3970479"/>
            <a:ext cx="310819" cy="376190"/>
            <a:chOff x="584925" y="922575"/>
            <a:chExt cx="415200" cy="502525"/>
          </a:xfrm>
        </p:grpSpPr>
        <p:sp>
          <p:nvSpPr>
            <p:cNvPr id="135" name="Google Shape;135;p15"/>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D966"/>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D966"/>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D966"/>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15"/>
          <p:cNvGrpSpPr/>
          <p:nvPr/>
        </p:nvGrpSpPr>
        <p:grpSpPr>
          <a:xfrm>
            <a:off x="4915554" y="2971287"/>
            <a:ext cx="324599" cy="385946"/>
            <a:chOff x="6730350" y="2315900"/>
            <a:chExt cx="257700" cy="420100"/>
          </a:xfrm>
        </p:grpSpPr>
        <p:sp>
          <p:nvSpPr>
            <p:cNvPr id="139" name="Google Shape;139;p15"/>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 name="Google Shape;144;p15"/>
          <p:cNvSpPr txBox="1"/>
          <p:nvPr/>
        </p:nvSpPr>
        <p:spPr>
          <a:xfrm>
            <a:off x="5317750" y="2878775"/>
            <a:ext cx="3281100" cy="146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latin typeface="Calibri"/>
                <a:ea typeface="Calibri"/>
                <a:cs typeface="Calibri"/>
                <a:sym typeface="Calibri"/>
              </a:rPr>
              <a:t>If you need help with grammar, we don’t edit, but we definitely can work with you! </a:t>
            </a:r>
            <a:endParaRPr b="1" sz="1800">
              <a:solidFill>
                <a:schemeClr val="dk1"/>
              </a:solidFill>
              <a:latin typeface="Calibri"/>
              <a:ea typeface="Calibri"/>
              <a:cs typeface="Calibri"/>
              <a:sym typeface="Calibri"/>
            </a:endParaRPr>
          </a:p>
          <a:p>
            <a:pPr indent="0" lvl="0" marL="0" rtl="0" algn="l">
              <a:spcBef>
                <a:spcPts val="1600"/>
              </a:spcBef>
              <a:spcAft>
                <a:spcPts val="0"/>
              </a:spcAft>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txBox="1"/>
          <p:nvPr>
            <p:ph idx="1" type="body"/>
          </p:nvPr>
        </p:nvSpPr>
        <p:spPr>
          <a:xfrm>
            <a:off x="3750225" y="994800"/>
            <a:ext cx="4773900" cy="315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Communicate your priorities at the beginning of the session</a:t>
            </a:r>
            <a:endParaRPr sz="2100"/>
          </a:p>
          <a:p>
            <a:pPr indent="0" lvl="0" marL="0" rtl="0" algn="l">
              <a:spcBef>
                <a:spcPts val="1600"/>
              </a:spcBef>
              <a:spcAft>
                <a:spcPts val="0"/>
              </a:spcAft>
              <a:buNone/>
            </a:pPr>
            <a:r>
              <a:rPr lang="en" sz="2100"/>
              <a:t>Share what has worked for you in the past</a:t>
            </a:r>
            <a:endParaRPr sz="2100"/>
          </a:p>
          <a:p>
            <a:pPr indent="0" lvl="0" marL="0" rtl="0" algn="l">
              <a:spcBef>
                <a:spcPts val="1600"/>
              </a:spcBef>
              <a:spcAft>
                <a:spcPts val="1600"/>
              </a:spcAft>
              <a:buNone/>
            </a:pPr>
            <a:r>
              <a:rPr lang="en" sz="2100"/>
              <a:t>Communicate what you’re struggling to understand throughout the session</a:t>
            </a:r>
            <a:endParaRPr/>
          </a:p>
        </p:txBody>
      </p:sp>
      <p:sp>
        <p:nvSpPr>
          <p:cNvPr id="150" name="Google Shape;150;p16"/>
          <p:cNvSpPr/>
          <p:nvPr/>
        </p:nvSpPr>
        <p:spPr>
          <a:xfrm>
            <a:off x="194375" y="206425"/>
            <a:ext cx="2922000" cy="4730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txBox="1"/>
          <p:nvPr/>
        </p:nvSpPr>
        <p:spPr>
          <a:xfrm>
            <a:off x="384475" y="690800"/>
            <a:ext cx="2662800" cy="16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FFFFFF"/>
                </a:solidFill>
                <a:latin typeface="PT Sans Narrow"/>
                <a:ea typeface="PT Sans Narrow"/>
                <a:cs typeface="PT Sans Narrow"/>
                <a:sym typeface="PT Sans Narrow"/>
              </a:rPr>
              <a:t>Face-To-Face Tutoring</a:t>
            </a:r>
            <a:endParaRPr b="1" sz="4000">
              <a:solidFill>
                <a:srgbClr val="FFFFFF"/>
              </a:solidFill>
              <a:latin typeface="PT Sans Narrow"/>
              <a:ea typeface="PT Sans Narrow"/>
              <a:cs typeface="PT Sans Narrow"/>
              <a:sym typeface="PT Sans Narrow"/>
            </a:endParaRPr>
          </a:p>
          <a:p>
            <a:pPr indent="0" lvl="0" marL="0" rtl="0" algn="l">
              <a:spcBef>
                <a:spcPts val="0"/>
              </a:spcBef>
              <a:spcAft>
                <a:spcPts val="0"/>
              </a:spcAft>
              <a:buNone/>
            </a:pPr>
            <a:r>
              <a:t/>
            </a:r>
            <a:endParaRPr>
              <a:latin typeface="Calibri"/>
              <a:ea typeface="Calibri"/>
              <a:cs typeface="Calibri"/>
              <a:sym typeface="Calibri"/>
            </a:endParaRPr>
          </a:p>
        </p:txBody>
      </p:sp>
      <p:sp>
        <p:nvSpPr>
          <p:cNvPr id="152" name="Google Shape;152;p16"/>
          <p:cNvSpPr txBox="1"/>
          <p:nvPr/>
        </p:nvSpPr>
        <p:spPr>
          <a:xfrm>
            <a:off x="604825" y="1957075"/>
            <a:ext cx="2222100" cy="175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dk2"/>
                </a:solidFill>
                <a:latin typeface="Alegreya"/>
                <a:ea typeface="Alegreya"/>
                <a:cs typeface="Alegreya"/>
                <a:sym typeface="Alegreya"/>
              </a:rPr>
              <a:t>With face-to-face, you meet with tutors in person. This type of tutoring has the fewest limitations for most people</a:t>
            </a:r>
            <a:endParaRPr sz="1800">
              <a:latin typeface="Calibri"/>
              <a:ea typeface="Calibri"/>
              <a:cs typeface="Calibri"/>
              <a:sym typeface="Calibri"/>
            </a:endParaRPr>
          </a:p>
        </p:txBody>
      </p:sp>
      <p:grpSp>
        <p:nvGrpSpPr>
          <p:cNvPr id="153" name="Google Shape;153;p16"/>
          <p:cNvGrpSpPr/>
          <p:nvPr/>
        </p:nvGrpSpPr>
        <p:grpSpPr>
          <a:xfrm>
            <a:off x="3530297" y="1128129"/>
            <a:ext cx="219921" cy="261470"/>
            <a:chOff x="6730350" y="2315900"/>
            <a:chExt cx="257700" cy="420100"/>
          </a:xfrm>
        </p:grpSpPr>
        <p:sp>
          <p:nvSpPr>
            <p:cNvPr id="154" name="Google Shape;154;p16"/>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6"/>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6"/>
          <p:cNvGrpSpPr/>
          <p:nvPr/>
        </p:nvGrpSpPr>
        <p:grpSpPr>
          <a:xfrm>
            <a:off x="3530297" y="2077254"/>
            <a:ext cx="219921" cy="261470"/>
            <a:chOff x="6730350" y="2315900"/>
            <a:chExt cx="257700" cy="420100"/>
          </a:xfrm>
        </p:grpSpPr>
        <p:sp>
          <p:nvSpPr>
            <p:cNvPr id="160" name="Google Shape;160;p16"/>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6"/>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16"/>
          <p:cNvGrpSpPr/>
          <p:nvPr/>
        </p:nvGrpSpPr>
        <p:grpSpPr>
          <a:xfrm>
            <a:off x="3530297" y="2638954"/>
            <a:ext cx="219921" cy="261470"/>
            <a:chOff x="6730350" y="2315900"/>
            <a:chExt cx="257700" cy="420100"/>
          </a:xfrm>
        </p:grpSpPr>
        <p:sp>
          <p:nvSpPr>
            <p:cNvPr id="166" name="Google Shape;166;p16"/>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6"/>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7"/>
          <p:cNvSpPr txBox="1"/>
          <p:nvPr>
            <p:ph idx="1" type="body"/>
          </p:nvPr>
        </p:nvSpPr>
        <p:spPr>
          <a:xfrm>
            <a:off x="3742900" y="451200"/>
            <a:ext cx="4773900" cy="424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Understand the limitations of online tutoring: Typing speed, time management, communication) </a:t>
            </a:r>
            <a:endParaRPr sz="2100"/>
          </a:p>
          <a:p>
            <a:pPr indent="0" lvl="0" marL="0" rtl="0" algn="l">
              <a:spcBef>
                <a:spcPts val="1600"/>
              </a:spcBef>
              <a:spcAft>
                <a:spcPts val="0"/>
              </a:spcAft>
              <a:buNone/>
            </a:pPr>
            <a:r>
              <a:rPr lang="en" sz="2100"/>
              <a:t>Use the beginning of the session to express your writing concerns and build an agenda with your tutor</a:t>
            </a:r>
            <a:endParaRPr sz="2100"/>
          </a:p>
          <a:p>
            <a:pPr indent="0" lvl="0" marL="0" rtl="0" algn="l">
              <a:spcBef>
                <a:spcPts val="1600"/>
              </a:spcBef>
              <a:spcAft>
                <a:spcPts val="0"/>
              </a:spcAft>
              <a:buNone/>
            </a:pPr>
            <a:r>
              <a:rPr lang="en" sz="2100"/>
              <a:t>Take advantage of WCO features: Drawing, access to transcripts after the session, highlighting</a:t>
            </a:r>
            <a:endParaRPr sz="2100"/>
          </a:p>
          <a:p>
            <a:pPr indent="0" lvl="0" marL="0" rtl="0" algn="l">
              <a:spcBef>
                <a:spcPts val="1600"/>
              </a:spcBef>
              <a:spcAft>
                <a:spcPts val="1600"/>
              </a:spcAft>
              <a:buNone/>
            </a:pPr>
            <a:r>
              <a:t/>
            </a:r>
            <a:endParaRPr/>
          </a:p>
        </p:txBody>
      </p:sp>
      <p:sp>
        <p:nvSpPr>
          <p:cNvPr id="176" name="Google Shape;176;p17"/>
          <p:cNvSpPr/>
          <p:nvPr/>
        </p:nvSpPr>
        <p:spPr>
          <a:xfrm>
            <a:off x="194375" y="206225"/>
            <a:ext cx="2922000" cy="4732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txBox="1"/>
          <p:nvPr/>
        </p:nvSpPr>
        <p:spPr>
          <a:xfrm>
            <a:off x="320225" y="676225"/>
            <a:ext cx="2922000" cy="16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FFFFFF"/>
                </a:solidFill>
                <a:latin typeface="PT Sans Narrow"/>
                <a:ea typeface="PT Sans Narrow"/>
                <a:cs typeface="PT Sans Narrow"/>
                <a:sym typeface="PT Sans Narrow"/>
              </a:rPr>
              <a:t>Online Tutoring</a:t>
            </a:r>
            <a:endParaRPr b="1" sz="4000">
              <a:solidFill>
                <a:srgbClr val="FFFFFF"/>
              </a:solidFill>
              <a:latin typeface="PT Sans Narrow"/>
              <a:ea typeface="PT Sans Narrow"/>
              <a:cs typeface="PT Sans Narrow"/>
              <a:sym typeface="PT Sans Narrow"/>
            </a:endParaRPr>
          </a:p>
          <a:p>
            <a:pPr indent="0" lvl="0" marL="0" rtl="0" algn="l">
              <a:spcBef>
                <a:spcPts val="0"/>
              </a:spcBef>
              <a:spcAft>
                <a:spcPts val="0"/>
              </a:spcAft>
              <a:buNone/>
            </a:pPr>
            <a:r>
              <a:t/>
            </a:r>
            <a:endParaRPr>
              <a:latin typeface="Calibri"/>
              <a:ea typeface="Calibri"/>
              <a:cs typeface="Calibri"/>
              <a:sym typeface="Calibri"/>
            </a:endParaRPr>
          </a:p>
        </p:txBody>
      </p:sp>
      <p:sp>
        <p:nvSpPr>
          <p:cNvPr id="178" name="Google Shape;178;p17"/>
          <p:cNvSpPr txBox="1"/>
          <p:nvPr/>
        </p:nvSpPr>
        <p:spPr>
          <a:xfrm>
            <a:off x="565350" y="1903600"/>
            <a:ext cx="2602200" cy="236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dk2"/>
                </a:solidFill>
                <a:latin typeface="Alegreya"/>
                <a:ea typeface="Alegreya"/>
                <a:cs typeface="Alegreya"/>
                <a:sym typeface="Alegreya"/>
              </a:rPr>
              <a:t>In online tutoring, you will upload a document, then at the scheduled time you will live chat with the tutor about the document</a:t>
            </a:r>
            <a:endParaRPr sz="1800">
              <a:latin typeface="Calibri"/>
              <a:ea typeface="Calibri"/>
              <a:cs typeface="Calibri"/>
              <a:sym typeface="Calibri"/>
            </a:endParaRPr>
          </a:p>
        </p:txBody>
      </p:sp>
      <p:grpSp>
        <p:nvGrpSpPr>
          <p:cNvPr id="179" name="Google Shape;179;p17"/>
          <p:cNvGrpSpPr/>
          <p:nvPr/>
        </p:nvGrpSpPr>
        <p:grpSpPr>
          <a:xfrm>
            <a:off x="3522972" y="565304"/>
            <a:ext cx="219921" cy="261470"/>
            <a:chOff x="6730350" y="2315900"/>
            <a:chExt cx="257700" cy="420100"/>
          </a:xfrm>
        </p:grpSpPr>
        <p:sp>
          <p:nvSpPr>
            <p:cNvPr id="180" name="Google Shape;180;p17"/>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 name="Google Shape;185;p17"/>
          <p:cNvGrpSpPr/>
          <p:nvPr/>
        </p:nvGrpSpPr>
        <p:grpSpPr>
          <a:xfrm>
            <a:off x="3522972" y="1903604"/>
            <a:ext cx="219921" cy="261470"/>
            <a:chOff x="6730350" y="2315900"/>
            <a:chExt cx="257700" cy="420100"/>
          </a:xfrm>
        </p:grpSpPr>
        <p:sp>
          <p:nvSpPr>
            <p:cNvPr id="186" name="Google Shape;186;p17"/>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7"/>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7"/>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7"/>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 name="Google Shape;191;p17"/>
          <p:cNvGrpSpPr/>
          <p:nvPr/>
        </p:nvGrpSpPr>
        <p:grpSpPr>
          <a:xfrm>
            <a:off x="3522972" y="3205379"/>
            <a:ext cx="219921" cy="261470"/>
            <a:chOff x="6730350" y="2315900"/>
            <a:chExt cx="257700" cy="420100"/>
          </a:xfrm>
        </p:grpSpPr>
        <p:sp>
          <p:nvSpPr>
            <p:cNvPr id="192" name="Google Shape;192;p17"/>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7"/>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7"/>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7"/>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7"/>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8"/>
          <p:cNvSpPr txBox="1"/>
          <p:nvPr>
            <p:ph idx="1" type="body"/>
          </p:nvPr>
        </p:nvSpPr>
        <p:spPr>
          <a:xfrm>
            <a:off x="3742900" y="994800"/>
            <a:ext cx="4773900" cy="315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Type out your concerns and priorities when you upload the document, as they will not be able to ask you questions</a:t>
            </a:r>
            <a:endParaRPr sz="2100"/>
          </a:p>
          <a:p>
            <a:pPr indent="0" lvl="0" marL="0" rtl="0" algn="l">
              <a:spcBef>
                <a:spcPts val="1600"/>
              </a:spcBef>
              <a:spcAft>
                <a:spcPts val="0"/>
              </a:spcAft>
              <a:buNone/>
            </a:pPr>
            <a:r>
              <a:rPr lang="en" sz="2100"/>
              <a:t>Understand the tutor only has the session length to work on your document</a:t>
            </a:r>
            <a:endParaRPr sz="2100"/>
          </a:p>
          <a:p>
            <a:pPr indent="0" lvl="0" marL="0" rtl="0" algn="l">
              <a:spcBef>
                <a:spcPts val="1600"/>
              </a:spcBef>
              <a:spcAft>
                <a:spcPts val="1600"/>
              </a:spcAft>
              <a:buNone/>
            </a:pPr>
            <a:r>
              <a:rPr lang="en" sz="2100"/>
              <a:t>Take advantage of the fact that you can upload the document up until the time of the session</a:t>
            </a:r>
            <a:endParaRPr/>
          </a:p>
        </p:txBody>
      </p:sp>
      <p:sp>
        <p:nvSpPr>
          <p:cNvPr id="202" name="Google Shape;202;p18"/>
          <p:cNvSpPr/>
          <p:nvPr/>
        </p:nvSpPr>
        <p:spPr>
          <a:xfrm>
            <a:off x="194375" y="206125"/>
            <a:ext cx="2922000" cy="4736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8"/>
          <p:cNvSpPr txBox="1"/>
          <p:nvPr/>
        </p:nvSpPr>
        <p:spPr>
          <a:xfrm>
            <a:off x="362950" y="667700"/>
            <a:ext cx="2922000" cy="7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FFFFFF"/>
                </a:solidFill>
                <a:latin typeface="PT Sans Narrow"/>
                <a:ea typeface="PT Sans Narrow"/>
                <a:cs typeface="PT Sans Narrow"/>
                <a:sym typeface="PT Sans Narrow"/>
              </a:rPr>
              <a:t>E-Tutoring</a:t>
            </a:r>
            <a:endParaRPr b="1" sz="4000">
              <a:solidFill>
                <a:srgbClr val="FFFFFF"/>
              </a:solidFill>
              <a:latin typeface="PT Sans Narrow"/>
              <a:ea typeface="PT Sans Narrow"/>
              <a:cs typeface="PT Sans Narrow"/>
              <a:sym typeface="PT Sans Narrow"/>
            </a:endParaRPr>
          </a:p>
          <a:p>
            <a:pPr indent="0" lvl="0" marL="0" rtl="0" algn="l">
              <a:spcBef>
                <a:spcPts val="0"/>
              </a:spcBef>
              <a:spcAft>
                <a:spcPts val="0"/>
              </a:spcAft>
              <a:buNone/>
            </a:pPr>
            <a:r>
              <a:t/>
            </a:r>
            <a:endParaRPr>
              <a:latin typeface="Calibri"/>
              <a:ea typeface="Calibri"/>
              <a:cs typeface="Calibri"/>
              <a:sym typeface="Calibri"/>
            </a:endParaRPr>
          </a:p>
        </p:txBody>
      </p:sp>
      <p:sp>
        <p:nvSpPr>
          <p:cNvPr id="204" name="Google Shape;204;p18"/>
          <p:cNvSpPr txBox="1"/>
          <p:nvPr/>
        </p:nvSpPr>
        <p:spPr>
          <a:xfrm>
            <a:off x="544325" y="1305300"/>
            <a:ext cx="2222100" cy="284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latin typeface="Alegreya"/>
                <a:ea typeface="Alegreya"/>
                <a:cs typeface="Alegreya"/>
                <a:sym typeface="Alegreya"/>
              </a:rPr>
              <a:t>If you choose e-tutoring, you will upload a document and then at the chosen time the tutor will make comments and upload their version</a:t>
            </a:r>
            <a:endParaRPr sz="1800">
              <a:solidFill>
                <a:schemeClr val="dk2"/>
              </a:solidFill>
              <a:latin typeface="Alegreya"/>
              <a:ea typeface="Alegreya"/>
              <a:cs typeface="Alegreya"/>
              <a:sym typeface="Alegreya"/>
            </a:endParaRPr>
          </a:p>
          <a:p>
            <a:pPr indent="0" lvl="0" marL="0" rtl="0" algn="l">
              <a:lnSpc>
                <a:spcPct val="115000"/>
              </a:lnSpc>
              <a:spcBef>
                <a:spcPts val="1600"/>
              </a:spcBef>
              <a:spcAft>
                <a:spcPts val="0"/>
              </a:spcAft>
              <a:buNone/>
            </a:pPr>
            <a:r>
              <a:t/>
            </a:r>
            <a:endParaRPr sz="1800">
              <a:solidFill>
                <a:schemeClr val="dk2"/>
              </a:solidFill>
              <a:latin typeface="Alegreya"/>
              <a:ea typeface="Alegreya"/>
              <a:cs typeface="Alegreya"/>
              <a:sym typeface="Alegreya"/>
            </a:endParaRPr>
          </a:p>
          <a:p>
            <a:pPr indent="0" lvl="0" marL="0" rtl="0" algn="l">
              <a:lnSpc>
                <a:spcPct val="115000"/>
              </a:lnSpc>
              <a:spcBef>
                <a:spcPts val="1600"/>
              </a:spcBef>
              <a:spcAft>
                <a:spcPts val="1600"/>
              </a:spcAft>
              <a:buNone/>
            </a:pPr>
            <a:r>
              <a:t/>
            </a:r>
            <a:endParaRPr sz="1800">
              <a:solidFill>
                <a:schemeClr val="dk2"/>
              </a:solidFill>
              <a:latin typeface="Alegreya"/>
              <a:ea typeface="Alegreya"/>
              <a:cs typeface="Alegreya"/>
              <a:sym typeface="Alegreya"/>
            </a:endParaRPr>
          </a:p>
        </p:txBody>
      </p:sp>
      <p:grpSp>
        <p:nvGrpSpPr>
          <p:cNvPr id="205" name="Google Shape;205;p18"/>
          <p:cNvGrpSpPr/>
          <p:nvPr/>
        </p:nvGrpSpPr>
        <p:grpSpPr>
          <a:xfrm>
            <a:off x="3522972" y="1130579"/>
            <a:ext cx="219921" cy="261470"/>
            <a:chOff x="6730350" y="2315900"/>
            <a:chExt cx="257700" cy="420100"/>
          </a:xfrm>
        </p:grpSpPr>
        <p:sp>
          <p:nvSpPr>
            <p:cNvPr id="206" name="Google Shape;206;p1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 name="Google Shape;211;p18"/>
          <p:cNvGrpSpPr/>
          <p:nvPr/>
        </p:nvGrpSpPr>
        <p:grpSpPr>
          <a:xfrm>
            <a:off x="3522972" y="2441016"/>
            <a:ext cx="219921" cy="261470"/>
            <a:chOff x="6730350" y="2315900"/>
            <a:chExt cx="257700" cy="420100"/>
          </a:xfrm>
        </p:grpSpPr>
        <p:sp>
          <p:nvSpPr>
            <p:cNvPr id="212" name="Google Shape;212;p1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 name="Google Shape;217;p18"/>
          <p:cNvGrpSpPr/>
          <p:nvPr/>
        </p:nvGrpSpPr>
        <p:grpSpPr>
          <a:xfrm>
            <a:off x="3522972" y="3362604"/>
            <a:ext cx="219921" cy="261470"/>
            <a:chOff x="6730350" y="2315900"/>
            <a:chExt cx="257700" cy="420100"/>
          </a:xfrm>
        </p:grpSpPr>
        <p:sp>
          <p:nvSpPr>
            <p:cNvPr id="218" name="Google Shape;218;p1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9"/>
          <p:cNvSpPr txBox="1"/>
          <p:nvPr>
            <p:ph type="title"/>
          </p:nvPr>
        </p:nvSpPr>
        <p:spPr>
          <a:xfrm>
            <a:off x="453300" y="4270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Navigating the Schedule with WCOnline</a:t>
            </a:r>
            <a:endParaRPr>
              <a:solidFill>
                <a:srgbClr val="000000"/>
              </a:solidFill>
            </a:endParaRPr>
          </a:p>
        </p:txBody>
      </p:sp>
      <p:pic>
        <p:nvPicPr>
          <p:cNvPr id="228" name="Google Shape;228;p19"/>
          <p:cNvPicPr preferRelativeResize="0"/>
          <p:nvPr/>
        </p:nvPicPr>
        <p:blipFill>
          <a:blip r:embed="rId3">
            <a:alphaModFix/>
          </a:blip>
          <a:stretch>
            <a:fillRect/>
          </a:stretch>
        </p:blipFill>
        <p:spPr>
          <a:xfrm>
            <a:off x="264225" y="1381625"/>
            <a:ext cx="8615525" cy="3363900"/>
          </a:xfrm>
          <a:prstGeom prst="rect">
            <a:avLst/>
          </a:prstGeom>
          <a:noFill/>
          <a:ln cap="flat" cmpd="sng" w="19050">
            <a:solidFill>
              <a:schemeClr val="dk2"/>
            </a:solidFill>
            <a:prstDash val="solid"/>
            <a:round/>
            <a:headEnd len="sm" w="sm" type="none"/>
            <a:tailEnd len="sm" w="sm" type="none"/>
          </a:ln>
        </p:spPr>
      </p:pic>
      <p:sp>
        <p:nvSpPr>
          <p:cNvPr id="229" name="Google Shape;229;p19"/>
          <p:cNvSpPr/>
          <p:nvPr/>
        </p:nvSpPr>
        <p:spPr>
          <a:xfrm>
            <a:off x="547450" y="2412925"/>
            <a:ext cx="2769900" cy="1056600"/>
          </a:xfrm>
          <a:prstGeom prst="roundRect">
            <a:avLst>
              <a:gd fmla="val 16667" name="adj"/>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t>Select which schedule you want to make an appointment: </a:t>
            </a:r>
            <a:endParaRPr b="1" sz="1600"/>
          </a:p>
        </p:txBody>
      </p:sp>
      <p:sp>
        <p:nvSpPr>
          <p:cNvPr id="230" name="Google Shape;230;p19"/>
          <p:cNvSpPr/>
          <p:nvPr/>
        </p:nvSpPr>
        <p:spPr>
          <a:xfrm>
            <a:off x="3317350" y="2692825"/>
            <a:ext cx="739500" cy="496800"/>
          </a:xfrm>
          <a:prstGeom prst="rightArrow">
            <a:avLst>
              <a:gd fmla="val 50000" name="adj1"/>
              <a:gd fmla="val 50000" name="adj2"/>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20"/>
          <p:cNvPicPr preferRelativeResize="0"/>
          <p:nvPr/>
        </p:nvPicPr>
        <p:blipFill rotWithShape="1">
          <a:blip r:embed="rId3">
            <a:alphaModFix/>
          </a:blip>
          <a:srcRect b="2846" l="0" r="16611" t="0"/>
          <a:stretch/>
        </p:blipFill>
        <p:spPr>
          <a:xfrm>
            <a:off x="0" y="0"/>
            <a:ext cx="9144000" cy="5143500"/>
          </a:xfrm>
          <a:prstGeom prst="rect">
            <a:avLst/>
          </a:prstGeom>
          <a:noFill/>
          <a:ln>
            <a:noFill/>
          </a:ln>
        </p:spPr>
      </p:pic>
      <p:sp>
        <p:nvSpPr>
          <p:cNvPr id="236" name="Google Shape;236;p20"/>
          <p:cNvSpPr txBox="1"/>
          <p:nvPr>
            <p:ph type="title"/>
          </p:nvPr>
        </p:nvSpPr>
        <p:spPr>
          <a:xfrm>
            <a:off x="519500" y="471150"/>
            <a:ext cx="5592600" cy="6153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highlight>
                  <a:schemeClr val="dk1"/>
                </a:highlight>
              </a:rPr>
              <a:t>Navigating the Schedule with WCOnline</a:t>
            </a:r>
            <a:endParaRPr>
              <a:solidFill>
                <a:srgbClr val="000000"/>
              </a:solidFill>
              <a:highlight>
                <a:schemeClr val="dk1"/>
              </a:highlight>
            </a:endParaRPr>
          </a:p>
          <a:p>
            <a:pPr indent="0" lvl="0" marL="0" rtl="0" algn="l">
              <a:spcBef>
                <a:spcPts val="0"/>
              </a:spcBef>
              <a:spcAft>
                <a:spcPts val="0"/>
              </a:spcAft>
              <a:buNone/>
            </a:pPr>
            <a:r>
              <a:t/>
            </a:r>
            <a:endParaRPr>
              <a:highlight>
                <a:schemeClr val="dk1"/>
              </a:highlight>
            </a:endParaRPr>
          </a:p>
        </p:txBody>
      </p:sp>
      <p:sp>
        <p:nvSpPr>
          <p:cNvPr id="237" name="Google Shape;237;p20"/>
          <p:cNvSpPr/>
          <p:nvPr/>
        </p:nvSpPr>
        <p:spPr>
          <a:xfrm>
            <a:off x="7414500" y="1781900"/>
            <a:ext cx="1269300" cy="463500"/>
          </a:xfrm>
          <a:prstGeom prst="roundRect">
            <a:avLst>
              <a:gd fmla="val 16667" name="adj"/>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Open slots are white</a:t>
            </a:r>
            <a:endParaRPr b="1"/>
          </a:p>
        </p:txBody>
      </p:sp>
      <p:sp>
        <p:nvSpPr>
          <p:cNvPr id="238" name="Google Shape;238;p20"/>
          <p:cNvSpPr/>
          <p:nvPr/>
        </p:nvSpPr>
        <p:spPr>
          <a:xfrm rot="5400000">
            <a:off x="7859700" y="2269250"/>
            <a:ext cx="378900" cy="331200"/>
          </a:xfrm>
          <a:prstGeom prst="rightArrow">
            <a:avLst>
              <a:gd fmla="val 50000" name="adj1"/>
              <a:gd fmla="val 50000" name="adj2"/>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0"/>
          <p:cNvSpPr/>
          <p:nvPr/>
        </p:nvSpPr>
        <p:spPr>
          <a:xfrm rot="10800000">
            <a:off x="561925" y="2624300"/>
            <a:ext cx="649200" cy="620400"/>
          </a:xfrm>
          <a:prstGeom prst="bentArrow">
            <a:avLst>
              <a:gd fmla="val 25000" name="adj1"/>
              <a:gd fmla="val 24101" name="adj2"/>
              <a:gd fmla="val 25000" name="adj3"/>
              <a:gd fmla="val 44072" name="adj4"/>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0"/>
          <p:cNvSpPr/>
          <p:nvPr/>
        </p:nvSpPr>
        <p:spPr>
          <a:xfrm>
            <a:off x="673000" y="2122850"/>
            <a:ext cx="927000" cy="706500"/>
          </a:xfrm>
          <a:prstGeom prst="roundRect">
            <a:avLst>
              <a:gd fmla="val 16667" name="adj"/>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Tutor’s names</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21"/>
          <p:cNvPicPr preferRelativeResize="0"/>
          <p:nvPr/>
        </p:nvPicPr>
        <p:blipFill>
          <a:blip r:embed="rId3">
            <a:alphaModFix/>
          </a:blip>
          <a:stretch>
            <a:fillRect/>
          </a:stretch>
        </p:blipFill>
        <p:spPr>
          <a:xfrm>
            <a:off x="453300" y="1147700"/>
            <a:ext cx="4027250" cy="3739175"/>
          </a:xfrm>
          <a:prstGeom prst="rect">
            <a:avLst/>
          </a:prstGeom>
          <a:noFill/>
          <a:ln cap="flat" cmpd="sng" w="19050">
            <a:solidFill>
              <a:schemeClr val="dk2"/>
            </a:solidFill>
            <a:prstDash val="solid"/>
            <a:round/>
            <a:headEnd len="sm" w="sm" type="none"/>
            <a:tailEnd len="sm" w="sm" type="none"/>
          </a:ln>
        </p:spPr>
      </p:pic>
      <p:pic>
        <p:nvPicPr>
          <p:cNvPr id="246" name="Google Shape;246;p21"/>
          <p:cNvPicPr preferRelativeResize="0"/>
          <p:nvPr/>
        </p:nvPicPr>
        <p:blipFill>
          <a:blip r:embed="rId4">
            <a:alphaModFix/>
          </a:blip>
          <a:stretch>
            <a:fillRect/>
          </a:stretch>
        </p:blipFill>
        <p:spPr>
          <a:xfrm>
            <a:off x="4632950" y="1147700"/>
            <a:ext cx="4027250" cy="3710615"/>
          </a:xfrm>
          <a:prstGeom prst="rect">
            <a:avLst/>
          </a:prstGeom>
          <a:noFill/>
          <a:ln cap="flat" cmpd="sng" w="19050">
            <a:solidFill>
              <a:schemeClr val="dk2"/>
            </a:solidFill>
            <a:prstDash val="solid"/>
            <a:round/>
            <a:headEnd len="sm" w="sm" type="none"/>
            <a:tailEnd len="sm" w="sm" type="none"/>
          </a:ln>
        </p:spPr>
      </p:pic>
      <p:sp>
        <p:nvSpPr>
          <p:cNvPr id="247" name="Google Shape;247;p21"/>
          <p:cNvSpPr txBox="1"/>
          <p:nvPr>
            <p:ph type="title"/>
          </p:nvPr>
        </p:nvSpPr>
        <p:spPr>
          <a:xfrm>
            <a:off x="453300" y="4270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Navigating the Schedule with WCOnline</a:t>
            </a:r>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PURDUE WRITING LAB">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